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92" r:id="rId8"/>
    <p:sldId id="290" r:id="rId9"/>
    <p:sldId id="291" r:id="rId10"/>
    <p:sldId id="262" r:id="rId11"/>
    <p:sldId id="296" r:id="rId12"/>
    <p:sldId id="263" r:id="rId13"/>
    <p:sldId id="264" r:id="rId14"/>
    <p:sldId id="265" r:id="rId15"/>
    <p:sldId id="266" r:id="rId16"/>
    <p:sldId id="267" r:id="rId17"/>
    <p:sldId id="268" r:id="rId18"/>
    <p:sldId id="269" r:id="rId19"/>
    <p:sldId id="297" r:id="rId20"/>
    <p:sldId id="298" r:id="rId21"/>
    <p:sldId id="271" r:id="rId22"/>
    <p:sldId id="272" r:id="rId23"/>
    <p:sldId id="273" r:id="rId24"/>
    <p:sldId id="274" r:id="rId25"/>
    <p:sldId id="275" r:id="rId26"/>
    <p:sldId id="293" r:id="rId27"/>
    <p:sldId id="276" r:id="rId28"/>
    <p:sldId id="295" r:id="rId29"/>
    <p:sldId id="277" r:id="rId30"/>
    <p:sldId id="279" r:id="rId31"/>
    <p:sldId id="294" r:id="rId32"/>
    <p:sldId id="280" r:id="rId33"/>
    <p:sldId id="281" r:id="rId34"/>
    <p:sldId id="282" r:id="rId35"/>
    <p:sldId id="286" r:id="rId36"/>
    <p:sldId id="287" r:id="rId37"/>
    <p:sldId id="288" r:id="rId38"/>
    <p:sldId id="289" r:id="rId39"/>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382C"/>
    <a:srgbClr val="FF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4610"/>
  </p:normalViewPr>
  <p:slideViewPr>
    <p:cSldViewPr snapToGrid="0" snapToObjects="1">
      <p:cViewPr varScale="1">
        <p:scale>
          <a:sx n="98" d="100"/>
          <a:sy n="98" d="100"/>
        </p:scale>
        <p:origin x="216" y="8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CB97E-2F05-3549-8815-97C99670FDB8}" type="doc">
      <dgm:prSet loTypeId="urn:microsoft.com/office/officeart/2005/8/layout/process1" loCatId="" qsTypeId="urn:microsoft.com/office/officeart/2005/8/quickstyle/simple1" qsCatId="simple" csTypeId="urn:microsoft.com/office/officeart/2005/8/colors/accent1_2" csCatId="accent1" phldr="1"/>
      <dgm:spPr/>
    </dgm:pt>
    <dgm:pt modelId="{E8A8D9C5-9567-3A47-93E2-70C87D425442}">
      <dgm:prSet phldrT="[Text]"/>
      <dgm:spPr>
        <a:solidFill>
          <a:srgbClr val="53382C"/>
        </a:solidFill>
      </dgm:spPr>
      <dgm:t>
        <a:bodyPr/>
        <a:lstStyle/>
        <a:p>
          <a:pPr>
            <a:buNone/>
          </a:pPr>
          <a:r>
            <a:rPr lang="en-US" b="1" dirty="0">
              <a:solidFill>
                <a:srgbClr val="FFFAF5"/>
              </a:solidFill>
              <a:latin typeface="Aptos" pitchFamily="34" charset="0"/>
              <a:ea typeface="Aptos" pitchFamily="34" charset="-122"/>
              <a:cs typeface="Aptos" pitchFamily="34" charset="-120"/>
            </a:rPr>
            <a:t>Repeated injury</a:t>
          </a:r>
          <a:endParaRPr lang="en-US" dirty="0">
            <a:solidFill>
              <a:srgbClr val="FFFAF5"/>
            </a:solidFill>
          </a:endParaRPr>
        </a:p>
      </dgm:t>
    </dgm:pt>
    <dgm:pt modelId="{51F4EB84-42A4-DF45-96D5-302528D33EED}" type="parTrans" cxnId="{3AE539D5-4251-A34D-866A-97B82579D7A2}">
      <dgm:prSet/>
      <dgm:spPr/>
      <dgm:t>
        <a:bodyPr/>
        <a:lstStyle/>
        <a:p>
          <a:endParaRPr lang="en-US"/>
        </a:p>
      </dgm:t>
    </dgm:pt>
    <dgm:pt modelId="{37D8F065-CC2B-3045-AC9D-FD717EA32080}" type="sibTrans" cxnId="{3AE539D5-4251-A34D-866A-97B82579D7A2}">
      <dgm:prSet/>
      <dgm:spPr/>
      <dgm:t>
        <a:bodyPr/>
        <a:lstStyle/>
        <a:p>
          <a:endParaRPr lang="en-US"/>
        </a:p>
      </dgm:t>
    </dgm:pt>
    <dgm:pt modelId="{732B3C4F-9DEA-CD41-AF13-92B0FD07D59B}">
      <dgm:prSet phldrT="[Text]"/>
      <dgm:spPr>
        <a:solidFill>
          <a:srgbClr val="53382C"/>
        </a:solidFill>
      </dgm:spPr>
      <dgm:t>
        <a:bodyPr/>
        <a:lstStyle/>
        <a:p>
          <a:pPr>
            <a:buNone/>
          </a:pPr>
          <a:r>
            <a:rPr lang="en-US" b="1" dirty="0">
              <a:solidFill>
                <a:srgbClr val="FFFAF5"/>
              </a:solidFill>
              <a:latin typeface="Aptos" pitchFamily="34" charset="0"/>
              <a:ea typeface="Aptos" pitchFamily="34" charset="-122"/>
              <a:cs typeface="Aptos" pitchFamily="34" charset="-120"/>
            </a:rPr>
            <a:t>Tubular stress</a:t>
          </a:r>
          <a:endParaRPr lang="en-US" dirty="0">
            <a:solidFill>
              <a:srgbClr val="FFFAF5"/>
            </a:solidFill>
          </a:endParaRPr>
        </a:p>
      </dgm:t>
    </dgm:pt>
    <dgm:pt modelId="{5FEC25AC-22B9-1047-85A4-18CA581D51C7}" type="parTrans" cxnId="{C7D2EC26-7386-E547-87BD-2C488084D36D}">
      <dgm:prSet/>
      <dgm:spPr/>
      <dgm:t>
        <a:bodyPr/>
        <a:lstStyle/>
        <a:p>
          <a:endParaRPr lang="en-US"/>
        </a:p>
      </dgm:t>
    </dgm:pt>
    <dgm:pt modelId="{78295370-5A19-A340-A4B1-FD32A8741634}" type="sibTrans" cxnId="{C7D2EC26-7386-E547-87BD-2C488084D36D}">
      <dgm:prSet/>
      <dgm:spPr/>
      <dgm:t>
        <a:bodyPr/>
        <a:lstStyle/>
        <a:p>
          <a:endParaRPr lang="en-US"/>
        </a:p>
      </dgm:t>
    </dgm:pt>
    <dgm:pt modelId="{A374FB6B-C0CE-294C-A7E4-73FECC6EF55A}">
      <dgm:prSet phldrT="[Text]"/>
      <dgm:spPr>
        <a:solidFill>
          <a:srgbClr val="53382C"/>
        </a:solidFill>
      </dgm:spPr>
      <dgm:t>
        <a:bodyPr/>
        <a:lstStyle/>
        <a:p>
          <a:r>
            <a:rPr lang="en-US" dirty="0">
              <a:solidFill>
                <a:srgbClr val="FFFAF5"/>
              </a:solidFill>
            </a:rPr>
            <a:t>Inflammation</a:t>
          </a:r>
        </a:p>
      </dgm:t>
    </dgm:pt>
    <dgm:pt modelId="{58DCACF6-E4C6-784E-BCE8-FF1C0E6B4C7B}" type="parTrans" cxnId="{AAFC88A3-CF64-4248-82CC-52F8EBD280FB}">
      <dgm:prSet/>
      <dgm:spPr/>
      <dgm:t>
        <a:bodyPr/>
        <a:lstStyle/>
        <a:p>
          <a:endParaRPr lang="en-US"/>
        </a:p>
      </dgm:t>
    </dgm:pt>
    <dgm:pt modelId="{F27BD14D-9DE4-1C4E-A0E1-87D65D55C4B5}" type="sibTrans" cxnId="{AAFC88A3-CF64-4248-82CC-52F8EBD280FB}">
      <dgm:prSet/>
      <dgm:spPr/>
      <dgm:t>
        <a:bodyPr/>
        <a:lstStyle/>
        <a:p>
          <a:endParaRPr lang="en-US"/>
        </a:p>
      </dgm:t>
    </dgm:pt>
    <dgm:pt modelId="{F693CD83-BBE7-FC43-8F95-E34A34D0FB4C}">
      <dgm:prSet phldrT="[Text]"/>
      <dgm:spPr>
        <a:solidFill>
          <a:srgbClr val="53382C"/>
        </a:solidFill>
      </dgm:spPr>
      <dgm:t>
        <a:bodyPr/>
        <a:lstStyle/>
        <a:p>
          <a:r>
            <a:rPr lang="en-US" dirty="0">
              <a:solidFill>
                <a:srgbClr val="FFFAF5"/>
              </a:solidFill>
            </a:rPr>
            <a:t>Fibroblast activation</a:t>
          </a:r>
        </a:p>
      </dgm:t>
    </dgm:pt>
    <dgm:pt modelId="{41FA20EC-1F4A-9D4D-847A-13C4B90B4FAB}" type="parTrans" cxnId="{55C15282-2139-A943-9AA2-9DC88103D3C3}">
      <dgm:prSet/>
      <dgm:spPr/>
      <dgm:t>
        <a:bodyPr/>
        <a:lstStyle/>
        <a:p>
          <a:endParaRPr lang="en-US"/>
        </a:p>
      </dgm:t>
    </dgm:pt>
    <dgm:pt modelId="{5D6C8EEB-F18A-9246-BBBE-B340C59DACCE}" type="sibTrans" cxnId="{55C15282-2139-A943-9AA2-9DC88103D3C3}">
      <dgm:prSet/>
      <dgm:spPr/>
      <dgm:t>
        <a:bodyPr/>
        <a:lstStyle/>
        <a:p>
          <a:endParaRPr lang="en-US"/>
        </a:p>
      </dgm:t>
    </dgm:pt>
    <dgm:pt modelId="{9EE00F91-40A3-5449-9C7C-816D01453C14}">
      <dgm:prSet phldrT="[Text]"/>
      <dgm:spPr>
        <a:solidFill>
          <a:srgbClr val="53382C"/>
        </a:solidFill>
      </dgm:spPr>
      <dgm:t>
        <a:bodyPr/>
        <a:lstStyle/>
        <a:p>
          <a:r>
            <a:rPr lang="en-US" dirty="0">
              <a:solidFill>
                <a:srgbClr val="FFFAF5"/>
              </a:solidFill>
            </a:rPr>
            <a:t>Scarring</a:t>
          </a:r>
        </a:p>
      </dgm:t>
    </dgm:pt>
    <dgm:pt modelId="{C69C4B84-0D2C-0C46-A8E4-3DD27D99B2BF}" type="parTrans" cxnId="{2F5623E8-163A-6F4F-95C7-328D08A17E7C}">
      <dgm:prSet/>
      <dgm:spPr/>
      <dgm:t>
        <a:bodyPr/>
        <a:lstStyle/>
        <a:p>
          <a:endParaRPr lang="en-US"/>
        </a:p>
      </dgm:t>
    </dgm:pt>
    <dgm:pt modelId="{4A65F483-D7CD-944C-BC46-5ACD7203D055}" type="sibTrans" cxnId="{2F5623E8-163A-6F4F-95C7-328D08A17E7C}">
      <dgm:prSet/>
      <dgm:spPr/>
      <dgm:t>
        <a:bodyPr/>
        <a:lstStyle/>
        <a:p>
          <a:endParaRPr lang="en-US"/>
        </a:p>
      </dgm:t>
    </dgm:pt>
    <dgm:pt modelId="{2968D90C-657F-EF4E-8A3D-53C25B8EC88F}" type="pres">
      <dgm:prSet presAssocID="{90DCB97E-2F05-3549-8815-97C99670FDB8}" presName="Name0" presStyleCnt="0">
        <dgm:presLayoutVars>
          <dgm:dir/>
          <dgm:resizeHandles val="exact"/>
        </dgm:presLayoutVars>
      </dgm:prSet>
      <dgm:spPr/>
    </dgm:pt>
    <dgm:pt modelId="{E7974C38-CFDA-5746-A67F-109264E1BADF}" type="pres">
      <dgm:prSet presAssocID="{E8A8D9C5-9567-3A47-93E2-70C87D425442}" presName="node" presStyleLbl="node1" presStyleIdx="0" presStyleCnt="5">
        <dgm:presLayoutVars>
          <dgm:bulletEnabled val="1"/>
        </dgm:presLayoutVars>
      </dgm:prSet>
      <dgm:spPr/>
    </dgm:pt>
    <dgm:pt modelId="{C0B05FB3-0E76-5345-BD76-150F8C98673C}" type="pres">
      <dgm:prSet presAssocID="{37D8F065-CC2B-3045-AC9D-FD717EA32080}" presName="sibTrans" presStyleLbl="sibTrans2D1" presStyleIdx="0" presStyleCnt="4"/>
      <dgm:spPr/>
    </dgm:pt>
    <dgm:pt modelId="{F2744610-D37E-A542-A75B-0A4C56639C74}" type="pres">
      <dgm:prSet presAssocID="{37D8F065-CC2B-3045-AC9D-FD717EA32080}" presName="connectorText" presStyleLbl="sibTrans2D1" presStyleIdx="0" presStyleCnt="4"/>
      <dgm:spPr/>
    </dgm:pt>
    <dgm:pt modelId="{22C6BB27-5D55-4044-A2D5-4768A2D8D290}" type="pres">
      <dgm:prSet presAssocID="{732B3C4F-9DEA-CD41-AF13-92B0FD07D59B}" presName="node" presStyleLbl="node1" presStyleIdx="1" presStyleCnt="5">
        <dgm:presLayoutVars>
          <dgm:bulletEnabled val="1"/>
        </dgm:presLayoutVars>
      </dgm:prSet>
      <dgm:spPr/>
    </dgm:pt>
    <dgm:pt modelId="{E9689D7D-DC9F-3747-83F4-C139A8AB5972}" type="pres">
      <dgm:prSet presAssocID="{78295370-5A19-A340-A4B1-FD32A8741634}" presName="sibTrans" presStyleLbl="sibTrans2D1" presStyleIdx="1" presStyleCnt="4"/>
      <dgm:spPr/>
    </dgm:pt>
    <dgm:pt modelId="{A7BCE07E-0A70-2546-A14E-68B33E060D56}" type="pres">
      <dgm:prSet presAssocID="{78295370-5A19-A340-A4B1-FD32A8741634}" presName="connectorText" presStyleLbl="sibTrans2D1" presStyleIdx="1" presStyleCnt="4"/>
      <dgm:spPr/>
    </dgm:pt>
    <dgm:pt modelId="{FB73D491-E673-5848-9968-CCE2AF67CA27}" type="pres">
      <dgm:prSet presAssocID="{A374FB6B-C0CE-294C-A7E4-73FECC6EF55A}" presName="node" presStyleLbl="node1" presStyleIdx="2" presStyleCnt="5">
        <dgm:presLayoutVars>
          <dgm:bulletEnabled val="1"/>
        </dgm:presLayoutVars>
      </dgm:prSet>
      <dgm:spPr/>
    </dgm:pt>
    <dgm:pt modelId="{E4EF1DA4-1115-1142-8472-EA1A632CBED4}" type="pres">
      <dgm:prSet presAssocID="{F27BD14D-9DE4-1C4E-A0E1-87D65D55C4B5}" presName="sibTrans" presStyleLbl="sibTrans2D1" presStyleIdx="2" presStyleCnt="4"/>
      <dgm:spPr/>
    </dgm:pt>
    <dgm:pt modelId="{BCC73638-239F-4D4E-BEA2-DAB8743E41DA}" type="pres">
      <dgm:prSet presAssocID="{F27BD14D-9DE4-1C4E-A0E1-87D65D55C4B5}" presName="connectorText" presStyleLbl="sibTrans2D1" presStyleIdx="2" presStyleCnt="4"/>
      <dgm:spPr/>
    </dgm:pt>
    <dgm:pt modelId="{DE3B31E3-B4E3-574C-9C69-2F34C59238A9}" type="pres">
      <dgm:prSet presAssocID="{F693CD83-BBE7-FC43-8F95-E34A34D0FB4C}" presName="node" presStyleLbl="node1" presStyleIdx="3" presStyleCnt="5">
        <dgm:presLayoutVars>
          <dgm:bulletEnabled val="1"/>
        </dgm:presLayoutVars>
      </dgm:prSet>
      <dgm:spPr/>
    </dgm:pt>
    <dgm:pt modelId="{954574ED-8655-6F4C-A06B-BF171FCB25A6}" type="pres">
      <dgm:prSet presAssocID="{5D6C8EEB-F18A-9246-BBBE-B340C59DACCE}" presName="sibTrans" presStyleLbl="sibTrans2D1" presStyleIdx="3" presStyleCnt="4"/>
      <dgm:spPr/>
    </dgm:pt>
    <dgm:pt modelId="{5E04315A-BFB0-FA4E-B059-C48E714B82A4}" type="pres">
      <dgm:prSet presAssocID="{5D6C8EEB-F18A-9246-BBBE-B340C59DACCE}" presName="connectorText" presStyleLbl="sibTrans2D1" presStyleIdx="3" presStyleCnt="4"/>
      <dgm:spPr/>
    </dgm:pt>
    <dgm:pt modelId="{439AC292-1667-F046-BC1D-3ADBBC09FBE4}" type="pres">
      <dgm:prSet presAssocID="{9EE00F91-40A3-5449-9C7C-816D01453C14}" presName="node" presStyleLbl="node1" presStyleIdx="4" presStyleCnt="5">
        <dgm:presLayoutVars>
          <dgm:bulletEnabled val="1"/>
        </dgm:presLayoutVars>
      </dgm:prSet>
      <dgm:spPr/>
    </dgm:pt>
  </dgm:ptLst>
  <dgm:cxnLst>
    <dgm:cxn modelId="{0EE79A0E-DDC6-A643-BFDF-0880F90A87BF}" type="presOf" srcId="{9EE00F91-40A3-5449-9C7C-816D01453C14}" destId="{439AC292-1667-F046-BC1D-3ADBBC09FBE4}" srcOrd="0" destOrd="0" presId="urn:microsoft.com/office/officeart/2005/8/layout/process1"/>
    <dgm:cxn modelId="{C7D2EC26-7386-E547-87BD-2C488084D36D}" srcId="{90DCB97E-2F05-3549-8815-97C99670FDB8}" destId="{732B3C4F-9DEA-CD41-AF13-92B0FD07D59B}" srcOrd="1" destOrd="0" parTransId="{5FEC25AC-22B9-1047-85A4-18CA581D51C7}" sibTransId="{78295370-5A19-A340-A4B1-FD32A8741634}"/>
    <dgm:cxn modelId="{63824B40-D448-F949-8EB7-A1051FC7903E}" type="presOf" srcId="{37D8F065-CC2B-3045-AC9D-FD717EA32080}" destId="{C0B05FB3-0E76-5345-BD76-150F8C98673C}" srcOrd="0" destOrd="0" presId="urn:microsoft.com/office/officeart/2005/8/layout/process1"/>
    <dgm:cxn modelId="{38D5454C-6D9A-D543-BDD8-748FD10D303A}" type="presOf" srcId="{732B3C4F-9DEA-CD41-AF13-92B0FD07D59B}" destId="{22C6BB27-5D55-4044-A2D5-4768A2D8D290}" srcOrd="0" destOrd="0" presId="urn:microsoft.com/office/officeart/2005/8/layout/process1"/>
    <dgm:cxn modelId="{6F967E52-625D-7242-9A01-A33D48757B9A}" type="presOf" srcId="{37D8F065-CC2B-3045-AC9D-FD717EA32080}" destId="{F2744610-D37E-A542-A75B-0A4C56639C74}" srcOrd="1" destOrd="0" presId="urn:microsoft.com/office/officeart/2005/8/layout/process1"/>
    <dgm:cxn modelId="{190D1369-7381-0240-A78C-28C5FFE123A9}" type="presOf" srcId="{A374FB6B-C0CE-294C-A7E4-73FECC6EF55A}" destId="{FB73D491-E673-5848-9968-CCE2AF67CA27}" srcOrd="0" destOrd="0" presId="urn:microsoft.com/office/officeart/2005/8/layout/process1"/>
    <dgm:cxn modelId="{AB22CD77-D2B9-6349-9A21-7E8348F420C9}" type="presOf" srcId="{E8A8D9C5-9567-3A47-93E2-70C87D425442}" destId="{E7974C38-CFDA-5746-A67F-109264E1BADF}" srcOrd="0" destOrd="0" presId="urn:microsoft.com/office/officeart/2005/8/layout/process1"/>
    <dgm:cxn modelId="{55C15282-2139-A943-9AA2-9DC88103D3C3}" srcId="{90DCB97E-2F05-3549-8815-97C99670FDB8}" destId="{F693CD83-BBE7-FC43-8F95-E34A34D0FB4C}" srcOrd="3" destOrd="0" parTransId="{41FA20EC-1F4A-9D4D-847A-13C4B90B4FAB}" sibTransId="{5D6C8EEB-F18A-9246-BBBE-B340C59DACCE}"/>
    <dgm:cxn modelId="{AB750A8C-4DAA-2545-9820-1BBDA8FC642F}" type="presOf" srcId="{F27BD14D-9DE4-1C4E-A0E1-87D65D55C4B5}" destId="{E4EF1DA4-1115-1142-8472-EA1A632CBED4}" srcOrd="0" destOrd="0" presId="urn:microsoft.com/office/officeart/2005/8/layout/process1"/>
    <dgm:cxn modelId="{AAFC88A3-CF64-4248-82CC-52F8EBD280FB}" srcId="{90DCB97E-2F05-3549-8815-97C99670FDB8}" destId="{A374FB6B-C0CE-294C-A7E4-73FECC6EF55A}" srcOrd="2" destOrd="0" parTransId="{58DCACF6-E4C6-784E-BCE8-FF1C0E6B4C7B}" sibTransId="{F27BD14D-9DE4-1C4E-A0E1-87D65D55C4B5}"/>
    <dgm:cxn modelId="{3C893EA4-A11C-F040-93DA-515B9E1CBCB0}" type="presOf" srcId="{78295370-5A19-A340-A4B1-FD32A8741634}" destId="{A7BCE07E-0A70-2546-A14E-68B33E060D56}" srcOrd="1" destOrd="0" presId="urn:microsoft.com/office/officeart/2005/8/layout/process1"/>
    <dgm:cxn modelId="{C1A0D5A8-1AEF-304D-A2B6-CBF6C7C4BCE8}" type="presOf" srcId="{5D6C8EEB-F18A-9246-BBBE-B340C59DACCE}" destId="{954574ED-8655-6F4C-A06B-BF171FCB25A6}" srcOrd="0" destOrd="0" presId="urn:microsoft.com/office/officeart/2005/8/layout/process1"/>
    <dgm:cxn modelId="{46EA71B5-7161-244D-ACF3-9CB1FEBE7306}" type="presOf" srcId="{78295370-5A19-A340-A4B1-FD32A8741634}" destId="{E9689D7D-DC9F-3747-83F4-C139A8AB5972}" srcOrd="0" destOrd="0" presId="urn:microsoft.com/office/officeart/2005/8/layout/process1"/>
    <dgm:cxn modelId="{187C00D2-25B6-FD44-8929-129200839448}" type="presOf" srcId="{5D6C8EEB-F18A-9246-BBBE-B340C59DACCE}" destId="{5E04315A-BFB0-FA4E-B059-C48E714B82A4}" srcOrd="1" destOrd="0" presId="urn:microsoft.com/office/officeart/2005/8/layout/process1"/>
    <dgm:cxn modelId="{3AE539D5-4251-A34D-866A-97B82579D7A2}" srcId="{90DCB97E-2F05-3549-8815-97C99670FDB8}" destId="{E8A8D9C5-9567-3A47-93E2-70C87D425442}" srcOrd="0" destOrd="0" parTransId="{51F4EB84-42A4-DF45-96D5-302528D33EED}" sibTransId="{37D8F065-CC2B-3045-AC9D-FD717EA32080}"/>
    <dgm:cxn modelId="{5117C3DE-1D39-914B-B078-A024F323C367}" type="presOf" srcId="{F27BD14D-9DE4-1C4E-A0E1-87D65D55C4B5}" destId="{BCC73638-239F-4D4E-BEA2-DAB8743E41DA}" srcOrd="1" destOrd="0" presId="urn:microsoft.com/office/officeart/2005/8/layout/process1"/>
    <dgm:cxn modelId="{2F5623E8-163A-6F4F-95C7-328D08A17E7C}" srcId="{90DCB97E-2F05-3549-8815-97C99670FDB8}" destId="{9EE00F91-40A3-5449-9C7C-816D01453C14}" srcOrd="4" destOrd="0" parTransId="{C69C4B84-0D2C-0C46-A8E4-3DD27D99B2BF}" sibTransId="{4A65F483-D7CD-944C-BC46-5ACD7203D055}"/>
    <dgm:cxn modelId="{42C3F7EB-59C3-2A49-A94A-40246923CC3D}" type="presOf" srcId="{90DCB97E-2F05-3549-8815-97C99670FDB8}" destId="{2968D90C-657F-EF4E-8A3D-53C25B8EC88F}" srcOrd="0" destOrd="0" presId="urn:microsoft.com/office/officeart/2005/8/layout/process1"/>
    <dgm:cxn modelId="{E5FBD7FF-AF1E-5443-956B-B56EC04F1CF2}" type="presOf" srcId="{F693CD83-BBE7-FC43-8F95-E34A34D0FB4C}" destId="{DE3B31E3-B4E3-574C-9C69-2F34C59238A9}" srcOrd="0" destOrd="0" presId="urn:microsoft.com/office/officeart/2005/8/layout/process1"/>
    <dgm:cxn modelId="{FF5473DE-A534-A242-98D4-D52943817634}" type="presParOf" srcId="{2968D90C-657F-EF4E-8A3D-53C25B8EC88F}" destId="{E7974C38-CFDA-5746-A67F-109264E1BADF}" srcOrd="0" destOrd="0" presId="urn:microsoft.com/office/officeart/2005/8/layout/process1"/>
    <dgm:cxn modelId="{3F2CBB90-5455-B941-9F33-7625514A8657}" type="presParOf" srcId="{2968D90C-657F-EF4E-8A3D-53C25B8EC88F}" destId="{C0B05FB3-0E76-5345-BD76-150F8C98673C}" srcOrd="1" destOrd="0" presId="urn:microsoft.com/office/officeart/2005/8/layout/process1"/>
    <dgm:cxn modelId="{94D9FB7B-85C0-F741-9E95-ACE155ECD9DA}" type="presParOf" srcId="{C0B05FB3-0E76-5345-BD76-150F8C98673C}" destId="{F2744610-D37E-A542-A75B-0A4C56639C74}" srcOrd="0" destOrd="0" presId="urn:microsoft.com/office/officeart/2005/8/layout/process1"/>
    <dgm:cxn modelId="{34C2C334-B090-504D-A252-D814DD09AC93}" type="presParOf" srcId="{2968D90C-657F-EF4E-8A3D-53C25B8EC88F}" destId="{22C6BB27-5D55-4044-A2D5-4768A2D8D290}" srcOrd="2" destOrd="0" presId="urn:microsoft.com/office/officeart/2005/8/layout/process1"/>
    <dgm:cxn modelId="{24CF30D0-B423-EC45-86EE-C5DE26710E2C}" type="presParOf" srcId="{2968D90C-657F-EF4E-8A3D-53C25B8EC88F}" destId="{E9689D7D-DC9F-3747-83F4-C139A8AB5972}" srcOrd="3" destOrd="0" presId="urn:microsoft.com/office/officeart/2005/8/layout/process1"/>
    <dgm:cxn modelId="{86A9A1B2-FDED-004F-B6DA-D0B3B1B1DEF5}" type="presParOf" srcId="{E9689D7D-DC9F-3747-83F4-C139A8AB5972}" destId="{A7BCE07E-0A70-2546-A14E-68B33E060D56}" srcOrd="0" destOrd="0" presId="urn:microsoft.com/office/officeart/2005/8/layout/process1"/>
    <dgm:cxn modelId="{2631E977-D693-4141-883F-F6800C43F02F}" type="presParOf" srcId="{2968D90C-657F-EF4E-8A3D-53C25B8EC88F}" destId="{FB73D491-E673-5848-9968-CCE2AF67CA27}" srcOrd="4" destOrd="0" presId="urn:microsoft.com/office/officeart/2005/8/layout/process1"/>
    <dgm:cxn modelId="{4EE3F3E5-37DF-B740-BD93-3AEF0614DAD2}" type="presParOf" srcId="{2968D90C-657F-EF4E-8A3D-53C25B8EC88F}" destId="{E4EF1DA4-1115-1142-8472-EA1A632CBED4}" srcOrd="5" destOrd="0" presId="urn:microsoft.com/office/officeart/2005/8/layout/process1"/>
    <dgm:cxn modelId="{8ADF5DB7-34E4-714C-9E2C-A2CF6A0DC4DC}" type="presParOf" srcId="{E4EF1DA4-1115-1142-8472-EA1A632CBED4}" destId="{BCC73638-239F-4D4E-BEA2-DAB8743E41DA}" srcOrd="0" destOrd="0" presId="urn:microsoft.com/office/officeart/2005/8/layout/process1"/>
    <dgm:cxn modelId="{20E9C94F-1471-5242-BA7A-326CCE13F326}" type="presParOf" srcId="{2968D90C-657F-EF4E-8A3D-53C25B8EC88F}" destId="{DE3B31E3-B4E3-574C-9C69-2F34C59238A9}" srcOrd="6" destOrd="0" presId="urn:microsoft.com/office/officeart/2005/8/layout/process1"/>
    <dgm:cxn modelId="{CDA70D8F-67F4-E34E-AC37-C1AD22BC72D2}" type="presParOf" srcId="{2968D90C-657F-EF4E-8A3D-53C25B8EC88F}" destId="{954574ED-8655-6F4C-A06B-BF171FCB25A6}" srcOrd="7" destOrd="0" presId="urn:microsoft.com/office/officeart/2005/8/layout/process1"/>
    <dgm:cxn modelId="{88A99BCD-7860-4040-A1AC-B30B75C750AB}" type="presParOf" srcId="{954574ED-8655-6F4C-A06B-BF171FCB25A6}" destId="{5E04315A-BFB0-FA4E-B059-C48E714B82A4}" srcOrd="0" destOrd="0" presId="urn:microsoft.com/office/officeart/2005/8/layout/process1"/>
    <dgm:cxn modelId="{8037840B-C5A7-034D-B468-D644B7A1042C}" type="presParOf" srcId="{2968D90C-657F-EF4E-8A3D-53C25B8EC88F}" destId="{439AC292-1667-F046-BC1D-3ADBBC09FBE4}"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7B7DC1-CFA1-4798-8C8D-A741027EA24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71A4465-4FD9-4C3D-A5A7-265F1AF6AB9A}">
      <dgm:prSet custT="1"/>
      <dgm:spPr/>
      <dgm:t>
        <a:bodyPr/>
        <a:lstStyle/>
        <a:p>
          <a:pPr>
            <a:lnSpc>
              <a:spcPct val="100000"/>
            </a:lnSpc>
          </a:pPr>
          <a:r>
            <a:rPr lang="en-US" sz="1800" dirty="0"/>
            <a:t>Scenario 1 – CRASHER - A patient with undiagnosed advanced kidney disease shows up in the emergency room in heart failure. A hemodialysis catheter is placed. The patient is dialyzed in the hospital and then discharged to a dialysis center.</a:t>
          </a:r>
          <a:br>
            <a:rPr lang="en-US" sz="1800" dirty="0"/>
          </a:br>
          <a:endParaRPr lang="en-US" sz="1800" dirty="0"/>
        </a:p>
      </dgm:t>
    </dgm:pt>
    <dgm:pt modelId="{3ADC8161-F0F9-47BE-91CE-105B5FC94D1D}" type="parTrans" cxnId="{452F9C51-B8DA-40E9-8BC8-8D8DC95146B9}">
      <dgm:prSet/>
      <dgm:spPr/>
      <dgm:t>
        <a:bodyPr/>
        <a:lstStyle/>
        <a:p>
          <a:endParaRPr lang="en-US"/>
        </a:p>
      </dgm:t>
    </dgm:pt>
    <dgm:pt modelId="{8629621B-3F66-4910-AB2A-8FE3DA79B482}" type="sibTrans" cxnId="{452F9C51-B8DA-40E9-8BC8-8D8DC95146B9}">
      <dgm:prSet/>
      <dgm:spPr/>
      <dgm:t>
        <a:bodyPr/>
        <a:lstStyle/>
        <a:p>
          <a:endParaRPr lang="en-US"/>
        </a:p>
      </dgm:t>
    </dgm:pt>
    <dgm:pt modelId="{C5D7A1DD-0C2D-4A4F-B178-10F59992C300}">
      <dgm:prSet custT="1"/>
      <dgm:spPr/>
      <dgm:t>
        <a:bodyPr/>
        <a:lstStyle/>
        <a:p>
          <a:pPr>
            <a:lnSpc>
              <a:spcPct val="100000"/>
            </a:lnSpc>
          </a:pPr>
          <a:r>
            <a:rPr lang="en-US" sz="1800" dirty="0"/>
            <a:t>Scenario 2 – URGENT START - The patient has a peritoneal dialysis catheter placed and undergoes acute peritoneal dialysis in the hospital. The patient is then referred for PD training.</a:t>
          </a:r>
          <a:br>
            <a:rPr lang="en-US" sz="1800" dirty="0"/>
          </a:br>
          <a:endParaRPr lang="en-US" sz="1800" dirty="0"/>
        </a:p>
      </dgm:t>
    </dgm:pt>
    <dgm:pt modelId="{FA91CB51-9C1E-459A-BCF5-BA3A49D65143}" type="parTrans" cxnId="{54CACA3C-1EC7-4C37-80F2-1CB87D16EE2B}">
      <dgm:prSet/>
      <dgm:spPr/>
      <dgm:t>
        <a:bodyPr/>
        <a:lstStyle/>
        <a:p>
          <a:endParaRPr lang="en-US"/>
        </a:p>
      </dgm:t>
    </dgm:pt>
    <dgm:pt modelId="{F178D3E2-EC8B-4FF6-8B9A-C28A634E4B17}" type="sibTrans" cxnId="{54CACA3C-1EC7-4C37-80F2-1CB87D16EE2B}">
      <dgm:prSet/>
      <dgm:spPr/>
      <dgm:t>
        <a:bodyPr/>
        <a:lstStyle/>
        <a:p>
          <a:endParaRPr lang="en-US"/>
        </a:p>
      </dgm:t>
    </dgm:pt>
    <dgm:pt modelId="{7D22AC59-6CD3-4874-BDED-CBA1B1A1E4C5}">
      <dgm:prSet custT="1"/>
      <dgm:spPr/>
      <dgm:t>
        <a:bodyPr/>
        <a:lstStyle/>
        <a:p>
          <a:pPr>
            <a:lnSpc>
              <a:spcPct val="100000"/>
            </a:lnSpc>
          </a:pPr>
          <a:r>
            <a:rPr lang="en-US" sz="1800" dirty="0"/>
            <a:t>Scenario 3 – OPTIMAL START – The patient is jointly followed by an internist and a nephrologist. As the disease advances, they discuss choices, and the patient chooses home PD. An embedded PD catheter is placed. When the GFR reaches around 12 cc/min, the patient is sent for training. Hospitalization is avoided. </a:t>
          </a:r>
        </a:p>
      </dgm:t>
    </dgm:pt>
    <dgm:pt modelId="{79020963-1CD8-47FE-A976-224C1E873823}" type="parTrans" cxnId="{67CE0231-81B4-4F8A-BF1A-B8C960F68902}">
      <dgm:prSet/>
      <dgm:spPr/>
      <dgm:t>
        <a:bodyPr/>
        <a:lstStyle/>
        <a:p>
          <a:endParaRPr lang="en-US"/>
        </a:p>
      </dgm:t>
    </dgm:pt>
    <dgm:pt modelId="{AFFD6A81-790F-4C54-9A7A-ACBCE6C2917E}" type="sibTrans" cxnId="{67CE0231-81B4-4F8A-BF1A-B8C960F68902}">
      <dgm:prSet/>
      <dgm:spPr/>
      <dgm:t>
        <a:bodyPr/>
        <a:lstStyle/>
        <a:p>
          <a:endParaRPr lang="en-US"/>
        </a:p>
      </dgm:t>
    </dgm:pt>
    <dgm:pt modelId="{6931B48A-C6DD-40E9-99D2-B7015BB9BD40}" type="pres">
      <dgm:prSet presAssocID="{807B7DC1-CFA1-4798-8C8D-A741027EA241}" presName="root" presStyleCnt="0">
        <dgm:presLayoutVars>
          <dgm:dir/>
          <dgm:resizeHandles val="exact"/>
        </dgm:presLayoutVars>
      </dgm:prSet>
      <dgm:spPr/>
    </dgm:pt>
    <dgm:pt modelId="{528BB631-0A27-4E90-9745-7940BFDB44EC}" type="pres">
      <dgm:prSet presAssocID="{371A4465-4FD9-4C3D-A5A7-265F1AF6AB9A}" presName="compNode" presStyleCnt="0"/>
      <dgm:spPr/>
    </dgm:pt>
    <dgm:pt modelId="{086BA1E5-2801-423E-AE82-88A8AB083559}" type="pres">
      <dgm:prSet presAssocID="{371A4465-4FD9-4C3D-A5A7-265F1AF6AB9A}" presName="bgRect" presStyleLbl="bgShp" presStyleIdx="0" presStyleCnt="3" custLinFactY="111653" custLinFactNeighborX="-32938" custLinFactNeighborY="200000"/>
      <dgm:spPr>
        <a:noFill/>
      </dgm:spPr>
    </dgm:pt>
    <dgm:pt modelId="{06F9A558-6866-43AF-AB64-76B17EC06ED9}" type="pres">
      <dgm:prSet presAssocID="{371A4465-4FD9-4C3D-A5A7-265F1AF6AB9A}"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rash with solid fill"/>
        </a:ext>
      </dgm:extLst>
    </dgm:pt>
    <dgm:pt modelId="{28AA10A4-538A-4F96-A012-7E26B909817D}" type="pres">
      <dgm:prSet presAssocID="{371A4465-4FD9-4C3D-A5A7-265F1AF6AB9A}" presName="spaceRect" presStyleCnt="0"/>
      <dgm:spPr/>
    </dgm:pt>
    <dgm:pt modelId="{188F9C16-7F38-4CFD-B018-D30E4E32E791}" type="pres">
      <dgm:prSet presAssocID="{371A4465-4FD9-4C3D-A5A7-265F1AF6AB9A}" presName="parTx" presStyleLbl="revTx" presStyleIdx="0" presStyleCnt="3">
        <dgm:presLayoutVars>
          <dgm:chMax val="0"/>
          <dgm:chPref val="0"/>
        </dgm:presLayoutVars>
      </dgm:prSet>
      <dgm:spPr/>
    </dgm:pt>
    <dgm:pt modelId="{40647F6C-24A5-44B2-9AAA-DC10F4BB5281}" type="pres">
      <dgm:prSet presAssocID="{8629621B-3F66-4910-AB2A-8FE3DA79B482}" presName="sibTrans" presStyleCnt="0"/>
      <dgm:spPr/>
    </dgm:pt>
    <dgm:pt modelId="{8B6039DA-98ED-4FDA-AA9A-84492E90B58B}" type="pres">
      <dgm:prSet presAssocID="{C5D7A1DD-0C2D-4A4F-B178-10F59992C300}" presName="compNode" presStyleCnt="0"/>
      <dgm:spPr/>
    </dgm:pt>
    <dgm:pt modelId="{06937E16-333A-4B3C-BE94-DC59D20E8256}" type="pres">
      <dgm:prSet presAssocID="{C5D7A1DD-0C2D-4A4F-B178-10F59992C300}" presName="bgRect" presStyleLbl="bgShp" presStyleIdx="1" presStyleCnt="3"/>
      <dgm:spPr>
        <a:noFill/>
      </dgm:spPr>
    </dgm:pt>
    <dgm:pt modelId="{3E39A6EB-2D98-4A39-A8C3-0D4A972CA3F2}" type="pres">
      <dgm:prSet presAssocID="{C5D7A1DD-0C2D-4A4F-B178-10F59992C300}"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spital with solid fill"/>
        </a:ext>
      </dgm:extLst>
    </dgm:pt>
    <dgm:pt modelId="{DCD1F66A-2FFD-41E5-90EE-292C6E496C10}" type="pres">
      <dgm:prSet presAssocID="{C5D7A1DD-0C2D-4A4F-B178-10F59992C300}" presName="spaceRect" presStyleCnt="0"/>
      <dgm:spPr/>
    </dgm:pt>
    <dgm:pt modelId="{816B3F0E-3D00-4478-95FB-FDB8EEE262B2}" type="pres">
      <dgm:prSet presAssocID="{C5D7A1DD-0C2D-4A4F-B178-10F59992C300}" presName="parTx" presStyleLbl="revTx" presStyleIdx="1" presStyleCnt="3">
        <dgm:presLayoutVars>
          <dgm:chMax val="0"/>
          <dgm:chPref val="0"/>
        </dgm:presLayoutVars>
      </dgm:prSet>
      <dgm:spPr/>
    </dgm:pt>
    <dgm:pt modelId="{1475681B-E225-445E-A69E-0CC445CA09E5}" type="pres">
      <dgm:prSet presAssocID="{F178D3E2-EC8B-4FF6-8B9A-C28A634E4B17}" presName="sibTrans" presStyleCnt="0"/>
      <dgm:spPr/>
    </dgm:pt>
    <dgm:pt modelId="{A24772C6-58CB-4CB6-8562-2DEEF82D313F}" type="pres">
      <dgm:prSet presAssocID="{7D22AC59-6CD3-4874-BDED-CBA1B1A1E4C5}" presName="compNode" presStyleCnt="0"/>
      <dgm:spPr/>
    </dgm:pt>
    <dgm:pt modelId="{18F284B4-9F8F-4B8D-A2B9-A4E39C897BC0}" type="pres">
      <dgm:prSet presAssocID="{7D22AC59-6CD3-4874-BDED-CBA1B1A1E4C5}" presName="bgRect" presStyleLbl="bgShp" presStyleIdx="2" presStyleCnt="3" custLinFactNeighborX="-3826" custLinFactNeighborY="34448"/>
      <dgm:spPr>
        <a:noFill/>
      </dgm:spPr>
    </dgm:pt>
    <dgm:pt modelId="{9FAF7CCD-CF0E-4FA1-A473-1E7A3DC90800}" type="pres">
      <dgm:prSet presAssocID="{7D22AC59-6CD3-4874-BDED-CBA1B1A1E4C5}" presName="iconRect" presStyleLbl="node1" presStyleIdx="2" presStyleCnt="3" custLinFactNeighborX="3261" custLinFactNeighborY="-4076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Work from home Wi-Fi with solid fill"/>
        </a:ext>
      </dgm:extLst>
    </dgm:pt>
    <dgm:pt modelId="{C1DA0A91-7C2E-498D-875B-540D234DF2E2}" type="pres">
      <dgm:prSet presAssocID="{7D22AC59-6CD3-4874-BDED-CBA1B1A1E4C5}" presName="spaceRect" presStyleCnt="0"/>
      <dgm:spPr/>
    </dgm:pt>
    <dgm:pt modelId="{49270DB7-AE28-436C-9F60-120E9CFD7D6E}" type="pres">
      <dgm:prSet presAssocID="{7D22AC59-6CD3-4874-BDED-CBA1B1A1E4C5}" presName="parTx" presStyleLbl="revTx" presStyleIdx="2" presStyleCnt="3" custLinFactNeighborX="-548" custLinFactNeighborY="-21003">
        <dgm:presLayoutVars>
          <dgm:chMax val="0"/>
          <dgm:chPref val="0"/>
        </dgm:presLayoutVars>
      </dgm:prSet>
      <dgm:spPr/>
    </dgm:pt>
  </dgm:ptLst>
  <dgm:cxnLst>
    <dgm:cxn modelId="{A2D56219-628D-4895-A8C7-4AA51E284B3D}" type="presOf" srcId="{807B7DC1-CFA1-4798-8C8D-A741027EA241}" destId="{6931B48A-C6DD-40E9-99D2-B7015BB9BD40}" srcOrd="0" destOrd="0" presId="urn:microsoft.com/office/officeart/2018/2/layout/IconVerticalSolidList"/>
    <dgm:cxn modelId="{67CE0231-81B4-4F8A-BF1A-B8C960F68902}" srcId="{807B7DC1-CFA1-4798-8C8D-A741027EA241}" destId="{7D22AC59-6CD3-4874-BDED-CBA1B1A1E4C5}" srcOrd="2" destOrd="0" parTransId="{79020963-1CD8-47FE-A976-224C1E873823}" sibTransId="{AFFD6A81-790F-4C54-9A7A-ACBCE6C2917E}"/>
    <dgm:cxn modelId="{54CACA3C-1EC7-4C37-80F2-1CB87D16EE2B}" srcId="{807B7DC1-CFA1-4798-8C8D-A741027EA241}" destId="{C5D7A1DD-0C2D-4A4F-B178-10F59992C300}" srcOrd="1" destOrd="0" parTransId="{FA91CB51-9C1E-459A-BCF5-BA3A49D65143}" sibTransId="{F178D3E2-EC8B-4FF6-8B9A-C28A634E4B17}"/>
    <dgm:cxn modelId="{452F9C51-B8DA-40E9-8BC8-8D8DC95146B9}" srcId="{807B7DC1-CFA1-4798-8C8D-A741027EA241}" destId="{371A4465-4FD9-4C3D-A5A7-265F1AF6AB9A}" srcOrd="0" destOrd="0" parTransId="{3ADC8161-F0F9-47BE-91CE-105B5FC94D1D}" sibTransId="{8629621B-3F66-4910-AB2A-8FE3DA79B482}"/>
    <dgm:cxn modelId="{2AEE6B53-093B-4617-BC25-B4DE69F8CB05}" type="presOf" srcId="{371A4465-4FD9-4C3D-A5A7-265F1AF6AB9A}" destId="{188F9C16-7F38-4CFD-B018-D30E4E32E791}" srcOrd="0" destOrd="0" presId="urn:microsoft.com/office/officeart/2018/2/layout/IconVerticalSolidList"/>
    <dgm:cxn modelId="{957F7492-D5EE-45BB-AB5C-7ABC4B0A29D5}" type="presOf" srcId="{C5D7A1DD-0C2D-4A4F-B178-10F59992C300}" destId="{816B3F0E-3D00-4478-95FB-FDB8EEE262B2}" srcOrd="0" destOrd="0" presId="urn:microsoft.com/office/officeart/2018/2/layout/IconVerticalSolidList"/>
    <dgm:cxn modelId="{599D8CB4-D069-4E3C-B4C2-E0D137704BB0}" type="presOf" srcId="{7D22AC59-6CD3-4874-BDED-CBA1B1A1E4C5}" destId="{49270DB7-AE28-436C-9F60-120E9CFD7D6E}" srcOrd="0" destOrd="0" presId="urn:microsoft.com/office/officeart/2018/2/layout/IconVerticalSolidList"/>
    <dgm:cxn modelId="{0279DF6C-A1DD-48D9-A0AA-5EF6EA674F68}" type="presParOf" srcId="{6931B48A-C6DD-40E9-99D2-B7015BB9BD40}" destId="{528BB631-0A27-4E90-9745-7940BFDB44EC}" srcOrd="0" destOrd="0" presId="urn:microsoft.com/office/officeart/2018/2/layout/IconVerticalSolidList"/>
    <dgm:cxn modelId="{2FD2DAD7-C56C-4EC5-AFFC-8673E359C626}" type="presParOf" srcId="{528BB631-0A27-4E90-9745-7940BFDB44EC}" destId="{086BA1E5-2801-423E-AE82-88A8AB083559}" srcOrd="0" destOrd="0" presId="urn:microsoft.com/office/officeart/2018/2/layout/IconVerticalSolidList"/>
    <dgm:cxn modelId="{AFDE0F2D-A730-41FE-9572-498D2E4002E7}" type="presParOf" srcId="{528BB631-0A27-4E90-9745-7940BFDB44EC}" destId="{06F9A558-6866-43AF-AB64-76B17EC06ED9}" srcOrd="1" destOrd="0" presId="urn:microsoft.com/office/officeart/2018/2/layout/IconVerticalSolidList"/>
    <dgm:cxn modelId="{3BC76AE7-E497-44D0-84EF-82708CA32483}" type="presParOf" srcId="{528BB631-0A27-4E90-9745-7940BFDB44EC}" destId="{28AA10A4-538A-4F96-A012-7E26B909817D}" srcOrd="2" destOrd="0" presId="urn:microsoft.com/office/officeart/2018/2/layout/IconVerticalSolidList"/>
    <dgm:cxn modelId="{FB9541FE-DC5A-4CB1-8404-4067D3371960}" type="presParOf" srcId="{528BB631-0A27-4E90-9745-7940BFDB44EC}" destId="{188F9C16-7F38-4CFD-B018-D30E4E32E791}" srcOrd="3" destOrd="0" presId="urn:microsoft.com/office/officeart/2018/2/layout/IconVerticalSolidList"/>
    <dgm:cxn modelId="{260F8B6D-313A-4692-9955-4C432E6964C8}" type="presParOf" srcId="{6931B48A-C6DD-40E9-99D2-B7015BB9BD40}" destId="{40647F6C-24A5-44B2-9AAA-DC10F4BB5281}" srcOrd="1" destOrd="0" presId="urn:microsoft.com/office/officeart/2018/2/layout/IconVerticalSolidList"/>
    <dgm:cxn modelId="{F53E5D5F-ECF1-4004-AF84-007995277AFC}" type="presParOf" srcId="{6931B48A-C6DD-40E9-99D2-B7015BB9BD40}" destId="{8B6039DA-98ED-4FDA-AA9A-84492E90B58B}" srcOrd="2" destOrd="0" presId="urn:microsoft.com/office/officeart/2018/2/layout/IconVerticalSolidList"/>
    <dgm:cxn modelId="{493AE374-E0A1-4FFC-89F0-0BA20BABA106}" type="presParOf" srcId="{8B6039DA-98ED-4FDA-AA9A-84492E90B58B}" destId="{06937E16-333A-4B3C-BE94-DC59D20E8256}" srcOrd="0" destOrd="0" presId="urn:microsoft.com/office/officeart/2018/2/layout/IconVerticalSolidList"/>
    <dgm:cxn modelId="{2B1127E8-E6EE-4CEC-85FD-45383D79D0F9}" type="presParOf" srcId="{8B6039DA-98ED-4FDA-AA9A-84492E90B58B}" destId="{3E39A6EB-2D98-4A39-A8C3-0D4A972CA3F2}" srcOrd="1" destOrd="0" presId="urn:microsoft.com/office/officeart/2018/2/layout/IconVerticalSolidList"/>
    <dgm:cxn modelId="{F8918BC4-0189-4298-9FD6-2CA3472BC077}" type="presParOf" srcId="{8B6039DA-98ED-4FDA-AA9A-84492E90B58B}" destId="{DCD1F66A-2FFD-41E5-90EE-292C6E496C10}" srcOrd="2" destOrd="0" presId="urn:microsoft.com/office/officeart/2018/2/layout/IconVerticalSolidList"/>
    <dgm:cxn modelId="{BDF553E3-2898-43D1-89CA-E4AF0B6CAFDD}" type="presParOf" srcId="{8B6039DA-98ED-4FDA-AA9A-84492E90B58B}" destId="{816B3F0E-3D00-4478-95FB-FDB8EEE262B2}" srcOrd="3" destOrd="0" presId="urn:microsoft.com/office/officeart/2018/2/layout/IconVerticalSolidList"/>
    <dgm:cxn modelId="{8045042E-84C7-43DC-B47A-87005E08CCDB}" type="presParOf" srcId="{6931B48A-C6DD-40E9-99D2-B7015BB9BD40}" destId="{1475681B-E225-445E-A69E-0CC445CA09E5}" srcOrd="3" destOrd="0" presId="urn:microsoft.com/office/officeart/2018/2/layout/IconVerticalSolidList"/>
    <dgm:cxn modelId="{15DC39A8-9EC9-4C5E-910C-CE3C4BC04BD5}" type="presParOf" srcId="{6931B48A-C6DD-40E9-99D2-B7015BB9BD40}" destId="{A24772C6-58CB-4CB6-8562-2DEEF82D313F}" srcOrd="4" destOrd="0" presId="urn:microsoft.com/office/officeart/2018/2/layout/IconVerticalSolidList"/>
    <dgm:cxn modelId="{166876C8-A3DD-4DC9-9E0C-F44D5E674FF3}" type="presParOf" srcId="{A24772C6-58CB-4CB6-8562-2DEEF82D313F}" destId="{18F284B4-9F8F-4B8D-A2B9-A4E39C897BC0}" srcOrd="0" destOrd="0" presId="urn:microsoft.com/office/officeart/2018/2/layout/IconVerticalSolidList"/>
    <dgm:cxn modelId="{3CEE368F-2955-44D1-A58A-EECEA7E32A56}" type="presParOf" srcId="{A24772C6-58CB-4CB6-8562-2DEEF82D313F}" destId="{9FAF7CCD-CF0E-4FA1-A473-1E7A3DC90800}" srcOrd="1" destOrd="0" presId="urn:microsoft.com/office/officeart/2018/2/layout/IconVerticalSolidList"/>
    <dgm:cxn modelId="{23C0E188-7C37-4707-9682-184797A13172}" type="presParOf" srcId="{A24772C6-58CB-4CB6-8562-2DEEF82D313F}" destId="{C1DA0A91-7C2E-498D-875B-540D234DF2E2}" srcOrd="2" destOrd="0" presId="urn:microsoft.com/office/officeart/2018/2/layout/IconVerticalSolidList"/>
    <dgm:cxn modelId="{68115635-4625-4280-BCA9-2228186A91D9}" type="presParOf" srcId="{A24772C6-58CB-4CB6-8562-2DEEF82D313F}" destId="{49270DB7-AE28-436C-9F60-120E9CFD7D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74C38-CFDA-5746-A67F-109264E1BADF}">
      <dsp:nvSpPr>
        <dsp:cNvPr id="0" name=""/>
        <dsp:cNvSpPr/>
      </dsp:nvSpPr>
      <dsp:spPr>
        <a:xfrm>
          <a:off x="5274" y="1301698"/>
          <a:ext cx="1635085" cy="981051"/>
        </a:xfrm>
        <a:prstGeom prst="roundRect">
          <a:avLst>
            <a:gd name="adj" fmla="val 10000"/>
          </a:avLst>
        </a:prstGeom>
        <a:solidFill>
          <a:srgbClr val="5338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AF5"/>
              </a:solidFill>
              <a:latin typeface="Aptos" pitchFamily="34" charset="0"/>
              <a:ea typeface="Aptos" pitchFamily="34" charset="-122"/>
              <a:cs typeface="Aptos" pitchFamily="34" charset="-120"/>
            </a:rPr>
            <a:t>Repeated injury</a:t>
          </a:r>
          <a:endParaRPr lang="en-US" sz="1900" kern="1200" dirty="0">
            <a:solidFill>
              <a:srgbClr val="FFFAF5"/>
            </a:solidFill>
          </a:endParaRPr>
        </a:p>
      </dsp:txBody>
      <dsp:txXfrm>
        <a:off x="34008" y="1330432"/>
        <a:ext cx="1577617" cy="923583"/>
      </dsp:txXfrm>
    </dsp:sp>
    <dsp:sp modelId="{C0B05FB3-0E76-5345-BD76-150F8C98673C}">
      <dsp:nvSpPr>
        <dsp:cNvPr id="0" name=""/>
        <dsp:cNvSpPr/>
      </dsp:nvSpPr>
      <dsp:spPr>
        <a:xfrm>
          <a:off x="1803868" y="1589473"/>
          <a:ext cx="346638" cy="4055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03868" y="1670573"/>
        <a:ext cx="242647" cy="243301"/>
      </dsp:txXfrm>
    </dsp:sp>
    <dsp:sp modelId="{22C6BB27-5D55-4044-A2D5-4768A2D8D290}">
      <dsp:nvSpPr>
        <dsp:cNvPr id="0" name=""/>
        <dsp:cNvSpPr/>
      </dsp:nvSpPr>
      <dsp:spPr>
        <a:xfrm>
          <a:off x="2294393" y="1301698"/>
          <a:ext cx="1635085" cy="981051"/>
        </a:xfrm>
        <a:prstGeom prst="roundRect">
          <a:avLst>
            <a:gd name="adj" fmla="val 10000"/>
          </a:avLst>
        </a:prstGeom>
        <a:solidFill>
          <a:srgbClr val="5338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AF5"/>
              </a:solidFill>
              <a:latin typeface="Aptos" pitchFamily="34" charset="0"/>
              <a:ea typeface="Aptos" pitchFamily="34" charset="-122"/>
              <a:cs typeface="Aptos" pitchFamily="34" charset="-120"/>
            </a:rPr>
            <a:t>Tubular stress</a:t>
          </a:r>
          <a:endParaRPr lang="en-US" sz="1900" kern="1200" dirty="0">
            <a:solidFill>
              <a:srgbClr val="FFFAF5"/>
            </a:solidFill>
          </a:endParaRPr>
        </a:p>
      </dsp:txBody>
      <dsp:txXfrm>
        <a:off x="2323127" y="1330432"/>
        <a:ext cx="1577617" cy="923583"/>
      </dsp:txXfrm>
    </dsp:sp>
    <dsp:sp modelId="{E9689D7D-DC9F-3747-83F4-C139A8AB5972}">
      <dsp:nvSpPr>
        <dsp:cNvPr id="0" name=""/>
        <dsp:cNvSpPr/>
      </dsp:nvSpPr>
      <dsp:spPr>
        <a:xfrm>
          <a:off x="4092987" y="1589473"/>
          <a:ext cx="346638" cy="4055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092987" y="1670573"/>
        <a:ext cx="242647" cy="243301"/>
      </dsp:txXfrm>
    </dsp:sp>
    <dsp:sp modelId="{FB73D491-E673-5848-9968-CCE2AF67CA27}">
      <dsp:nvSpPr>
        <dsp:cNvPr id="0" name=""/>
        <dsp:cNvSpPr/>
      </dsp:nvSpPr>
      <dsp:spPr>
        <a:xfrm>
          <a:off x="4583513" y="1301698"/>
          <a:ext cx="1635085" cy="981051"/>
        </a:xfrm>
        <a:prstGeom prst="roundRect">
          <a:avLst>
            <a:gd name="adj" fmla="val 10000"/>
          </a:avLst>
        </a:prstGeom>
        <a:solidFill>
          <a:srgbClr val="5338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AF5"/>
              </a:solidFill>
            </a:rPr>
            <a:t>Inflammation</a:t>
          </a:r>
        </a:p>
      </dsp:txBody>
      <dsp:txXfrm>
        <a:off x="4612247" y="1330432"/>
        <a:ext cx="1577617" cy="923583"/>
      </dsp:txXfrm>
    </dsp:sp>
    <dsp:sp modelId="{E4EF1DA4-1115-1142-8472-EA1A632CBED4}">
      <dsp:nvSpPr>
        <dsp:cNvPr id="0" name=""/>
        <dsp:cNvSpPr/>
      </dsp:nvSpPr>
      <dsp:spPr>
        <a:xfrm>
          <a:off x="6382107" y="1589473"/>
          <a:ext cx="346638" cy="4055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382107" y="1670573"/>
        <a:ext cx="242647" cy="243301"/>
      </dsp:txXfrm>
    </dsp:sp>
    <dsp:sp modelId="{DE3B31E3-B4E3-574C-9C69-2F34C59238A9}">
      <dsp:nvSpPr>
        <dsp:cNvPr id="0" name=""/>
        <dsp:cNvSpPr/>
      </dsp:nvSpPr>
      <dsp:spPr>
        <a:xfrm>
          <a:off x="6872632" y="1301698"/>
          <a:ext cx="1635085" cy="981051"/>
        </a:xfrm>
        <a:prstGeom prst="roundRect">
          <a:avLst>
            <a:gd name="adj" fmla="val 10000"/>
          </a:avLst>
        </a:prstGeom>
        <a:solidFill>
          <a:srgbClr val="5338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AF5"/>
              </a:solidFill>
            </a:rPr>
            <a:t>Fibroblast activation</a:t>
          </a:r>
        </a:p>
      </dsp:txBody>
      <dsp:txXfrm>
        <a:off x="6901366" y="1330432"/>
        <a:ext cx="1577617" cy="923583"/>
      </dsp:txXfrm>
    </dsp:sp>
    <dsp:sp modelId="{954574ED-8655-6F4C-A06B-BF171FCB25A6}">
      <dsp:nvSpPr>
        <dsp:cNvPr id="0" name=""/>
        <dsp:cNvSpPr/>
      </dsp:nvSpPr>
      <dsp:spPr>
        <a:xfrm>
          <a:off x="8671226" y="1589473"/>
          <a:ext cx="346638" cy="4055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671226" y="1670573"/>
        <a:ext cx="242647" cy="243301"/>
      </dsp:txXfrm>
    </dsp:sp>
    <dsp:sp modelId="{439AC292-1667-F046-BC1D-3ADBBC09FBE4}">
      <dsp:nvSpPr>
        <dsp:cNvPr id="0" name=""/>
        <dsp:cNvSpPr/>
      </dsp:nvSpPr>
      <dsp:spPr>
        <a:xfrm>
          <a:off x="9161752" y="1301698"/>
          <a:ext cx="1635085" cy="981051"/>
        </a:xfrm>
        <a:prstGeom prst="roundRect">
          <a:avLst>
            <a:gd name="adj" fmla="val 10000"/>
          </a:avLst>
        </a:prstGeom>
        <a:solidFill>
          <a:srgbClr val="5338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AF5"/>
              </a:solidFill>
            </a:rPr>
            <a:t>Scarring</a:t>
          </a:r>
        </a:p>
      </dsp:txBody>
      <dsp:txXfrm>
        <a:off x="9190486" y="1330432"/>
        <a:ext cx="1577617" cy="923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BA1E5-2801-423E-AE82-88A8AB083559}">
      <dsp:nvSpPr>
        <dsp:cNvPr id="0" name=""/>
        <dsp:cNvSpPr/>
      </dsp:nvSpPr>
      <dsp:spPr>
        <a:xfrm>
          <a:off x="0" y="3541604"/>
          <a:ext cx="10909957" cy="141615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06F9A558-6866-43AF-AB64-76B17EC06ED9}">
      <dsp:nvSpPr>
        <dsp:cNvPr id="0" name=""/>
        <dsp:cNvSpPr/>
      </dsp:nvSpPr>
      <dsp:spPr>
        <a:xfrm>
          <a:off x="428387" y="319240"/>
          <a:ext cx="778886" cy="778886"/>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F9C16-7F38-4CFD-B018-D30E4E32E791}">
      <dsp:nvSpPr>
        <dsp:cNvPr id="0" name=""/>
        <dsp:cNvSpPr/>
      </dsp:nvSpPr>
      <dsp:spPr>
        <a:xfrm>
          <a:off x="1635662" y="605"/>
          <a:ext cx="9274294" cy="141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77" tIns="149877" rIns="149877" bIns="149877" numCol="1" spcCol="1270" anchor="ctr" anchorCtr="0">
          <a:noAutofit/>
        </a:bodyPr>
        <a:lstStyle/>
        <a:p>
          <a:pPr marL="0" lvl="0" indent="0" algn="l" defTabSz="800100">
            <a:lnSpc>
              <a:spcPct val="100000"/>
            </a:lnSpc>
            <a:spcBef>
              <a:spcPct val="0"/>
            </a:spcBef>
            <a:spcAft>
              <a:spcPct val="35000"/>
            </a:spcAft>
            <a:buNone/>
          </a:pPr>
          <a:r>
            <a:rPr lang="en-US" sz="1800" kern="1200" dirty="0"/>
            <a:t>Scenario 1 – CRASHER - A patient with undiagnosed advanced kidney disease shows up in the emergency room in heart failure. A hemodialysis catheter is placed. The patient is dialyzed in the hospital and then discharged to a dialysis center.</a:t>
          </a:r>
          <a:br>
            <a:rPr lang="en-US" sz="1800" kern="1200" dirty="0"/>
          </a:br>
          <a:endParaRPr lang="en-US" sz="1800" kern="1200" dirty="0"/>
        </a:p>
      </dsp:txBody>
      <dsp:txXfrm>
        <a:off x="1635662" y="605"/>
        <a:ext cx="9274294" cy="1416157"/>
      </dsp:txXfrm>
    </dsp:sp>
    <dsp:sp modelId="{06937E16-333A-4B3C-BE94-DC59D20E8256}">
      <dsp:nvSpPr>
        <dsp:cNvPr id="0" name=""/>
        <dsp:cNvSpPr/>
      </dsp:nvSpPr>
      <dsp:spPr>
        <a:xfrm>
          <a:off x="0" y="1770802"/>
          <a:ext cx="10909957" cy="141615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3E39A6EB-2D98-4A39-A8C3-0D4A972CA3F2}">
      <dsp:nvSpPr>
        <dsp:cNvPr id="0" name=""/>
        <dsp:cNvSpPr/>
      </dsp:nvSpPr>
      <dsp:spPr>
        <a:xfrm>
          <a:off x="428387" y="2089437"/>
          <a:ext cx="778886" cy="778886"/>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B3F0E-3D00-4478-95FB-FDB8EEE262B2}">
      <dsp:nvSpPr>
        <dsp:cNvPr id="0" name=""/>
        <dsp:cNvSpPr/>
      </dsp:nvSpPr>
      <dsp:spPr>
        <a:xfrm>
          <a:off x="1635662" y="1770802"/>
          <a:ext cx="9274294" cy="141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77" tIns="149877" rIns="149877" bIns="149877" numCol="1" spcCol="1270" anchor="ctr" anchorCtr="0">
          <a:noAutofit/>
        </a:bodyPr>
        <a:lstStyle/>
        <a:p>
          <a:pPr marL="0" lvl="0" indent="0" algn="l" defTabSz="800100">
            <a:lnSpc>
              <a:spcPct val="100000"/>
            </a:lnSpc>
            <a:spcBef>
              <a:spcPct val="0"/>
            </a:spcBef>
            <a:spcAft>
              <a:spcPct val="35000"/>
            </a:spcAft>
            <a:buNone/>
          </a:pPr>
          <a:r>
            <a:rPr lang="en-US" sz="1800" kern="1200" dirty="0"/>
            <a:t>Scenario 2 – URGENT START - The patient has a peritoneal dialysis catheter placed and undergoes acute peritoneal dialysis in the hospital. The patient is then referred for PD training.</a:t>
          </a:r>
          <a:br>
            <a:rPr lang="en-US" sz="1800" kern="1200" dirty="0"/>
          </a:br>
          <a:endParaRPr lang="en-US" sz="1800" kern="1200" dirty="0"/>
        </a:p>
      </dsp:txBody>
      <dsp:txXfrm>
        <a:off x="1635662" y="1770802"/>
        <a:ext cx="9274294" cy="1416157"/>
      </dsp:txXfrm>
    </dsp:sp>
    <dsp:sp modelId="{18F284B4-9F8F-4B8D-A2B9-A4E39C897BC0}">
      <dsp:nvSpPr>
        <dsp:cNvPr id="0" name=""/>
        <dsp:cNvSpPr/>
      </dsp:nvSpPr>
      <dsp:spPr>
        <a:xfrm>
          <a:off x="0" y="3541604"/>
          <a:ext cx="10909957" cy="141615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9FAF7CCD-CF0E-4FA1-A473-1E7A3DC90800}">
      <dsp:nvSpPr>
        <dsp:cNvPr id="0" name=""/>
        <dsp:cNvSpPr/>
      </dsp:nvSpPr>
      <dsp:spPr>
        <a:xfrm>
          <a:off x="453787" y="3542137"/>
          <a:ext cx="778886" cy="778886"/>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70DB7-AE28-436C-9F60-120E9CFD7D6E}">
      <dsp:nvSpPr>
        <dsp:cNvPr id="0" name=""/>
        <dsp:cNvSpPr/>
      </dsp:nvSpPr>
      <dsp:spPr>
        <a:xfrm>
          <a:off x="1584838" y="3243563"/>
          <a:ext cx="9274294" cy="141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77" tIns="149877" rIns="149877" bIns="149877" numCol="1" spcCol="1270" anchor="ctr" anchorCtr="0">
          <a:noAutofit/>
        </a:bodyPr>
        <a:lstStyle/>
        <a:p>
          <a:pPr marL="0" lvl="0" indent="0" algn="l" defTabSz="800100">
            <a:lnSpc>
              <a:spcPct val="100000"/>
            </a:lnSpc>
            <a:spcBef>
              <a:spcPct val="0"/>
            </a:spcBef>
            <a:spcAft>
              <a:spcPct val="35000"/>
            </a:spcAft>
            <a:buNone/>
          </a:pPr>
          <a:r>
            <a:rPr lang="en-US" sz="1800" kern="1200" dirty="0"/>
            <a:t>Scenario 3 – OPTIMAL START – The patient is jointly followed by an internist and a nephrologist. As the disease advances, they discuss choices, and the patient chooses home PD. An embedded PD catheter is placed. When the GFR reaches around 12 cc/min, the patient is sent for training. Hospitalization is avoided. </a:t>
          </a:r>
        </a:p>
      </dsp:txBody>
      <dsp:txXfrm>
        <a:off x="1584838" y="3243563"/>
        <a:ext cx="9274294" cy="14161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23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0F93-722C-66FE-47EC-251AC1A29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FC2D1-314B-24FB-6924-3AB0CB899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F3B0F-5512-D1A6-ED8E-D9C8590AF5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361414-D4C9-B1AF-525C-66750D5D00DC}"/>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151130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A8A5-4866-80C5-153D-4D1E1DE31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BF817-62A8-CEE5-FAE1-34592B959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7CF33-B445-51D1-DDE9-F9B4D110B2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7BFB9D-A943-E92E-9E84-D79D69FB957D}"/>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55495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5F2209"/>
        </a:solidFill>
        <a:effectLst/>
      </p:bgPr>
    </p:bg>
    <p:spTree>
      <p:nvGrpSpPr>
        <p:cNvPr id="1" name=""/>
        <p:cNvGrpSpPr/>
        <p:nvPr/>
      </p:nvGrpSpPr>
      <p:grpSpPr>
        <a:xfrm>
          <a:off x="0" y="0"/>
          <a:ext cx="0" cy="0"/>
          <a:chOff x="0" y="0"/>
          <a:chExt cx="0" cy="0"/>
        </a:xfrm>
      </p:grpSpPr>
      <p:sp>
        <p:nvSpPr>
          <p:cNvPr id="2" name="Shape 0"/>
          <p:cNvSpPr/>
          <p:nvPr/>
        </p:nvSpPr>
        <p:spPr>
          <a:xfrm>
            <a:off x="140677" y="0"/>
            <a:ext cx="12191695" cy="6858000"/>
          </a:xfrm>
          <a:prstGeom prst="rect">
            <a:avLst/>
          </a:prstGeom>
          <a:solidFill>
            <a:srgbClr val="5F2209"/>
          </a:solidFill>
          <a:ln w="12700">
            <a:solidFill>
              <a:srgbClr val="5F2209"/>
            </a:solidFill>
            <a:prstDash val="solid"/>
          </a:ln>
        </p:spPr>
        <p:txBody>
          <a:bodyPr/>
          <a:lstStyle/>
          <a:p>
            <a:endParaRPr lang="en-US" dirty="0"/>
          </a:p>
        </p:txBody>
      </p:sp>
      <p:sp>
        <p:nvSpPr>
          <p:cNvPr id="5" name="Text 3"/>
          <p:cNvSpPr/>
          <p:nvPr/>
        </p:nvSpPr>
        <p:spPr>
          <a:xfrm>
            <a:off x="658368" y="566928"/>
            <a:ext cx="6217920" cy="256032"/>
          </a:xfrm>
          <a:prstGeom prst="rect">
            <a:avLst/>
          </a:prstGeom>
          <a:noFill/>
          <a:ln/>
        </p:spPr>
        <p:txBody>
          <a:bodyPr wrap="square" lIns="0" tIns="0" rIns="0" bIns="0" rtlCol="0" anchor="ctr"/>
          <a:lstStyle/>
          <a:p>
            <a:pPr marL="0" indent="0">
              <a:buNone/>
            </a:pPr>
            <a:r>
              <a:rPr lang="en-US" sz="1600" b="1" dirty="0">
                <a:solidFill>
                  <a:srgbClr val="D8BA88"/>
                </a:solidFill>
                <a:latin typeface="Arial" pitchFamily="34" charset="0"/>
                <a:ea typeface="Aptos" pitchFamily="34" charset="-122"/>
                <a:cs typeface="Aptos" pitchFamily="34" charset="-120"/>
              </a:rPr>
              <a:t>FOR PRIMARY CARE PHYSICIANS</a:t>
            </a:r>
            <a:endParaRPr lang="en-US" sz="1600" dirty="0"/>
          </a:p>
        </p:txBody>
      </p:sp>
      <p:sp>
        <p:nvSpPr>
          <p:cNvPr id="6" name="Text 4"/>
          <p:cNvSpPr/>
          <p:nvPr/>
        </p:nvSpPr>
        <p:spPr>
          <a:xfrm>
            <a:off x="658368" y="1005840"/>
            <a:ext cx="6583680" cy="1508760"/>
          </a:xfrm>
          <a:prstGeom prst="rect">
            <a:avLst/>
          </a:prstGeom>
          <a:noFill/>
          <a:ln/>
        </p:spPr>
        <p:txBody>
          <a:bodyPr wrap="square" lIns="0" tIns="0" rIns="0" bIns="0" rtlCol="0" anchor="ctr">
            <a:normAutofit/>
          </a:bodyPr>
          <a:lstStyle/>
          <a:p>
            <a:pPr marL="0" indent="0">
              <a:buNone/>
            </a:pPr>
            <a:r>
              <a:rPr lang="en-US" sz="3800" b="1" dirty="0">
                <a:solidFill>
                  <a:srgbClr val="FFFFFF"/>
                </a:solidFill>
                <a:latin typeface="Georgia" pitchFamily="34" charset="0"/>
                <a:ea typeface="Georgia" pitchFamily="34" charset="-122"/>
                <a:cs typeface="Georgia" pitchFamily="34" charset="-120"/>
              </a:rPr>
              <a:t>Nephrology for the</a:t>
            </a:r>
            <a:endParaRPr lang="en-US" sz="3800" dirty="0"/>
          </a:p>
          <a:p>
            <a:pPr marL="0" indent="0">
              <a:buNone/>
            </a:pPr>
            <a:r>
              <a:rPr lang="en-US" sz="3800" b="1" dirty="0">
                <a:solidFill>
                  <a:srgbClr val="FFFFFF"/>
                </a:solidFill>
                <a:latin typeface="Georgia" pitchFamily="34" charset="0"/>
                <a:ea typeface="Georgia" pitchFamily="34" charset="-122"/>
                <a:cs typeface="Georgia" pitchFamily="34" charset="-120"/>
              </a:rPr>
              <a:t>Non-Nephrologist</a:t>
            </a:r>
            <a:endParaRPr lang="en-US" sz="3800" dirty="0"/>
          </a:p>
        </p:txBody>
      </p:sp>
      <p:sp>
        <p:nvSpPr>
          <p:cNvPr id="7" name="Text 5"/>
          <p:cNvSpPr/>
          <p:nvPr/>
        </p:nvSpPr>
        <p:spPr>
          <a:xfrm>
            <a:off x="694944" y="2788920"/>
            <a:ext cx="6217920" cy="685800"/>
          </a:xfrm>
          <a:prstGeom prst="rect">
            <a:avLst/>
          </a:prstGeom>
          <a:noFill/>
          <a:ln/>
        </p:spPr>
        <p:txBody>
          <a:bodyPr wrap="square" lIns="254" tIns="254" rIns="254" bIns="254" rtlCol="0" anchor="ctr">
            <a:normAutofit fontScale="85000" lnSpcReduction="10000"/>
          </a:bodyPr>
          <a:lstStyle/>
          <a:p>
            <a:pPr marL="0" indent="0">
              <a:buNone/>
            </a:pPr>
            <a:r>
              <a:rPr lang="en-US" sz="2800" dirty="0">
                <a:solidFill>
                  <a:srgbClr val="F8F1E9"/>
                </a:solidFill>
                <a:latin typeface="Aptos" pitchFamily="34" charset="0"/>
                <a:ea typeface="Aptos" pitchFamily="34" charset="-122"/>
                <a:cs typeface="Aptos" pitchFamily="34" charset="-120"/>
              </a:rPr>
              <a:t>How to explain progression, protect remaining kidney function, and plan future kidney care</a:t>
            </a:r>
            <a:endParaRPr lang="en-US" sz="2800" dirty="0"/>
          </a:p>
        </p:txBody>
      </p:sp>
      <p:sp>
        <p:nvSpPr>
          <p:cNvPr id="9" name="Text 7"/>
          <p:cNvSpPr/>
          <p:nvPr/>
        </p:nvSpPr>
        <p:spPr>
          <a:xfrm>
            <a:off x="694944" y="3858768"/>
            <a:ext cx="1417320" cy="146304"/>
          </a:xfrm>
          <a:prstGeom prst="rect">
            <a:avLst/>
          </a:prstGeom>
          <a:noFill/>
          <a:ln/>
        </p:spPr>
        <p:txBody>
          <a:bodyPr wrap="square" lIns="0" tIns="0" rIns="0" bIns="0" rtlCol="0" anchor="ctr"/>
          <a:lstStyle/>
          <a:p>
            <a:pPr marL="0" indent="0" algn="ctr">
              <a:buNone/>
            </a:pPr>
            <a:r>
              <a:rPr lang="en-US" sz="850" b="1" dirty="0">
                <a:solidFill>
                  <a:srgbClr val="5F2209"/>
                </a:solidFill>
                <a:latin typeface="Aptos" pitchFamily="34" charset="0"/>
                <a:ea typeface="Aptos" pitchFamily="34" charset="-122"/>
                <a:cs typeface="Aptos" pitchFamily="34" charset="-120"/>
              </a:rPr>
              <a:t>C-G-A</a:t>
            </a:r>
            <a:endParaRPr lang="en-US" sz="850" dirty="0"/>
          </a:p>
        </p:txBody>
      </p:sp>
      <p:sp>
        <p:nvSpPr>
          <p:cNvPr id="11" name="Text 9"/>
          <p:cNvSpPr/>
          <p:nvPr/>
        </p:nvSpPr>
        <p:spPr>
          <a:xfrm>
            <a:off x="2267712" y="3858768"/>
            <a:ext cx="1828800" cy="146304"/>
          </a:xfrm>
          <a:prstGeom prst="rect">
            <a:avLst/>
          </a:prstGeom>
          <a:noFill/>
          <a:ln/>
        </p:spPr>
        <p:txBody>
          <a:bodyPr wrap="square" lIns="0" tIns="0" rIns="0" bIns="0" rtlCol="0" anchor="ctr"/>
          <a:lstStyle/>
          <a:p>
            <a:pPr marL="0" indent="0" algn="ctr">
              <a:buNone/>
            </a:pPr>
            <a:r>
              <a:rPr lang="en-US" sz="850" b="1" dirty="0">
                <a:solidFill>
                  <a:srgbClr val="5F2209"/>
                </a:solidFill>
                <a:latin typeface="Aptos" pitchFamily="34" charset="0"/>
                <a:ea typeface="Aptos" pitchFamily="34" charset="-122"/>
                <a:cs typeface="Aptos" pitchFamily="34" charset="-120"/>
              </a:rPr>
              <a:t>Lifestyle as therapy</a:t>
            </a:r>
            <a:endParaRPr lang="en-US" sz="850" dirty="0"/>
          </a:p>
        </p:txBody>
      </p:sp>
      <p:sp>
        <p:nvSpPr>
          <p:cNvPr id="13" name="Text 11"/>
          <p:cNvSpPr/>
          <p:nvPr/>
        </p:nvSpPr>
        <p:spPr>
          <a:xfrm>
            <a:off x="4279392" y="3858768"/>
            <a:ext cx="1783080" cy="146304"/>
          </a:xfrm>
          <a:prstGeom prst="rect">
            <a:avLst/>
          </a:prstGeom>
          <a:noFill/>
          <a:ln/>
        </p:spPr>
        <p:txBody>
          <a:bodyPr wrap="square" lIns="0" tIns="0" rIns="0" bIns="0" rtlCol="0" anchor="ctr"/>
          <a:lstStyle/>
          <a:p>
            <a:pPr marL="0" indent="0" algn="ctr">
              <a:buNone/>
            </a:pPr>
            <a:r>
              <a:rPr lang="en-US" sz="850" b="1" dirty="0">
                <a:solidFill>
                  <a:srgbClr val="5F2209"/>
                </a:solidFill>
                <a:latin typeface="Aptos" pitchFamily="34" charset="0"/>
                <a:ea typeface="Aptos" pitchFamily="34" charset="-122"/>
                <a:cs typeface="Aptos" pitchFamily="34" charset="-120"/>
              </a:rPr>
              <a:t>Home first when feasible</a:t>
            </a:r>
            <a:endParaRPr lang="en-US" sz="850" dirty="0"/>
          </a:p>
        </p:txBody>
      </p:sp>
      <p:sp>
        <p:nvSpPr>
          <p:cNvPr id="14" name="Text 12"/>
          <p:cNvSpPr/>
          <p:nvPr/>
        </p:nvSpPr>
        <p:spPr>
          <a:xfrm>
            <a:off x="685800" y="6291072"/>
            <a:ext cx="4023360" cy="182880"/>
          </a:xfrm>
          <a:prstGeom prst="rect">
            <a:avLst/>
          </a:prstGeom>
          <a:noFill/>
          <a:ln/>
        </p:spPr>
        <p:txBody>
          <a:bodyPr wrap="square" lIns="0" tIns="0" rIns="0" bIns="0" rtlCol="0" anchor="ctr"/>
          <a:lstStyle/>
          <a:p>
            <a:pPr marL="0" indent="0">
              <a:buNone/>
            </a:pPr>
            <a:endParaRPr lang="en-US" sz="1050" dirty="0"/>
          </a:p>
        </p:txBody>
      </p:sp>
      <p:pic>
        <p:nvPicPr>
          <p:cNvPr id="18" name="Picture 17">
            <a:extLst>
              <a:ext uri="{FF2B5EF4-FFF2-40B4-BE49-F238E27FC236}">
                <a16:creationId xmlns:a16="http://schemas.microsoft.com/office/drawing/2014/main" id="{3B50102E-C8DB-FE34-7CAF-9FF3DB37D397}"/>
              </a:ext>
            </a:extLst>
          </p:cNvPr>
          <p:cNvPicPr>
            <a:picLocks noChangeAspect="1"/>
          </p:cNvPicPr>
          <p:nvPr/>
        </p:nvPicPr>
        <p:blipFill>
          <a:blip r:embed="rId3"/>
          <a:stretch>
            <a:fillRect/>
          </a:stretch>
        </p:blipFill>
        <p:spPr>
          <a:xfrm>
            <a:off x="7796315" y="602742"/>
            <a:ext cx="3770171" cy="3595116"/>
          </a:xfrm>
          <a:prstGeom prst="rect">
            <a:avLst/>
          </a:prstGeom>
        </p:spPr>
      </p:pic>
      <p:pic>
        <p:nvPicPr>
          <p:cNvPr id="15" name="Picture 14">
            <a:extLst>
              <a:ext uri="{FF2B5EF4-FFF2-40B4-BE49-F238E27FC236}">
                <a16:creationId xmlns:a16="http://schemas.microsoft.com/office/drawing/2014/main" id="{D8FF0DCC-75F2-F0A2-DB43-38432685648E}"/>
              </a:ext>
            </a:extLst>
          </p:cNvPr>
          <p:cNvPicPr>
            <a:picLocks noChangeAspect="1"/>
          </p:cNvPicPr>
          <p:nvPr/>
        </p:nvPicPr>
        <p:blipFill>
          <a:blip r:embed="rId4">
            <a:alphaModFix/>
            <a:extLst>
              <a:ext uri="{BEBA8EAE-BF5A-486C-A8C5-ECC9F3942E4B}">
                <a14:imgProps xmlns:a14="http://schemas.microsoft.com/office/drawing/2010/main">
                  <a14:imgLayer r:embed="rId5">
                    <a14:imgEffect>
                      <a14:sharpenSoften amount="64000"/>
                    </a14:imgEffect>
                    <a14:imgEffect>
                      <a14:colorTemperature colorTemp="1884"/>
                    </a14:imgEffect>
                    <a14:imgEffect>
                      <a14:saturation sat="285000"/>
                    </a14:imgEffect>
                    <a14:imgEffect>
                      <a14:brightnessContrast bright="-100000" contrast="21000"/>
                    </a14:imgEffect>
                  </a14:imgLayer>
                </a14:imgProps>
              </a:ext>
            </a:extLst>
          </a:blip>
          <a:stretch>
            <a:fillRect/>
          </a:stretch>
        </p:blipFill>
        <p:spPr>
          <a:xfrm>
            <a:off x="3950208" y="4800600"/>
            <a:ext cx="4356100" cy="1219200"/>
          </a:xfrm>
          <a:prstGeom prst="rect">
            <a:avLst/>
          </a:prstGeom>
          <a:solidFill>
            <a:schemeClr val="bg1"/>
          </a:solidFill>
          <a:ln w="1905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Mechanisms</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7</a:t>
            </a:r>
            <a:endParaRPr lang="en-US" sz="800" dirty="0"/>
          </a:p>
        </p:txBody>
      </p:sp>
      <p:sp>
        <p:nvSpPr>
          <p:cNvPr id="7" name="Shape 5"/>
          <p:cNvSpPr/>
          <p:nvPr/>
        </p:nvSpPr>
        <p:spPr>
          <a:xfrm>
            <a:off x="715845" y="1508760"/>
            <a:ext cx="2487168" cy="3895344"/>
          </a:xfrm>
          <a:prstGeom prst="roundRect">
            <a:avLst>
              <a:gd name="adj" fmla="val 2553"/>
            </a:avLst>
          </a:prstGeom>
          <a:solidFill>
            <a:srgbClr val="E6EEE9"/>
          </a:solidFill>
          <a:ln w="12700">
            <a:solidFill>
              <a:srgbClr val="DECFBE"/>
            </a:solidFill>
            <a:prstDash val="solid"/>
          </a:ln>
        </p:spPr>
        <p:txBody>
          <a:bodyPr/>
          <a:lstStyle/>
          <a:p>
            <a:endParaRPr lang="en-US"/>
          </a:p>
        </p:txBody>
      </p:sp>
      <p:sp>
        <p:nvSpPr>
          <p:cNvPr id="8" name="Text 6"/>
          <p:cNvSpPr/>
          <p:nvPr/>
        </p:nvSpPr>
        <p:spPr>
          <a:xfrm>
            <a:off x="896112" y="1636776"/>
            <a:ext cx="2194560" cy="292608"/>
          </a:xfrm>
          <a:prstGeom prst="rect">
            <a:avLst/>
          </a:prstGeom>
          <a:noFill/>
          <a:ln/>
        </p:spPr>
        <p:txBody>
          <a:bodyPr wrap="square" lIns="0" tIns="0" rIns="0" bIns="0" rtlCol="0" anchor="ctr">
            <a:noAutofit/>
          </a:bodyPr>
          <a:lstStyle/>
          <a:p>
            <a:pPr marL="0" indent="0" algn="ctr">
              <a:buNone/>
            </a:pPr>
            <a:r>
              <a:rPr lang="en-US" sz="2000" b="1" dirty="0">
                <a:solidFill>
                  <a:srgbClr val="557267"/>
                </a:solidFill>
                <a:latin typeface="Georgia" pitchFamily="34" charset="0"/>
                <a:ea typeface="Georgia" pitchFamily="34" charset="-122"/>
                <a:cs typeface="Georgia" pitchFamily="34" charset="-120"/>
              </a:rPr>
              <a:t>Hyperfiltration</a:t>
            </a:r>
            <a:endParaRPr lang="en-US" sz="2000" dirty="0"/>
          </a:p>
        </p:txBody>
      </p:sp>
      <p:sp>
        <p:nvSpPr>
          <p:cNvPr id="9" name="Text 7"/>
          <p:cNvSpPr/>
          <p:nvPr/>
        </p:nvSpPr>
        <p:spPr>
          <a:xfrm>
            <a:off x="896112" y="2020824"/>
            <a:ext cx="2194560" cy="1710917"/>
          </a:xfrm>
          <a:prstGeom prst="rect">
            <a:avLst/>
          </a:prstGeom>
          <a:noFill/>
          <a:ln/>
        </p:spPr>
        <p:txBody>
          <a:bodyPr wrap="square" lIns="0" tIns="0" rIns="0" bIns="0" rtlCol="0" anchor="ctr">
            <a:normAutofit/>
          </a:bodyPr>
          <a:lstStyle/>
          <a:p>
            <a:pPr marL="0" indent="0">
              <a:buNone/>
            </a:pPr>
            <a:r>
              <a:rPr lang="en-US" sz="2400" dirty="0">
                <a:solidFill>
                  <a:srgbClr val="1F1714"/>
                </a:solidFill>
                <a:latin typeface="Aptos" pitchFamily="34" charset="0"/>
                <a:ea typeface="Aptos" pitchFamily="34" charset="-122"/>
                <a:cs typeface="Aptos" pitchFamily="34" charset="-120"/>
              </a:rPr>
              <a:t>Surviving glomeruli carry more pressure and flow.</a:t>
            </a:r>
            <a:endParaRPr lang="en-US" sz="2400" dirty="0"/>
          </a:p>
        </p:txBody>
      </p:sp>
      <p:sp>
        <p:nvSpPr>
          <p:cNvPr id="11" name="Shape 9"/>
          <p:cNvSpPr/>
          <p:nvPr/>
        </p:nvSpPr>
        <p:spPr>
          <a:xfrm>
            <a:off x="3538728" y="1508760"/>
            <a:ext cx="2487168" cy="3895344"/>
          </a:xfrm>
          <a:prstGeom prst="roundRect">
            <a:avLst>
              <a:gd name="adj" fmla="val 2553"/>
            </a:avLst>
          </a:prstGeom>
          <a:solidFill>
            <a:srgbClr val="E7F1F5"/>
          </a:solidFill>
          <a:ln w="12700">
            <a:solidFill>
              <a:srgbClr val="DECFBE"/>
            </a:solidFill>
            <a:prstDash val="solid"/>
          </a:ln>
        </p:spPr>
        <p:txBody>
          <a:bodyPr/>
          <a:lstStyle/>
          <a:p>
            <a:endParaRPr lang="en-US"/>
          </a:p>
        </p:txBody>
      </p:sp>
      <p:sp>
        <p:nvSpPr>
          <p:cNvPr id="12" name="Text 10"/>
          <p:cNvSpPr/>
          <p:nvPr/>
        </p:nvSpPr>
        <p:spPr>
          <a:xfrm>
            <a:off x="3685032" y="1636776"/>
            <a:ext cx="2194560" cy="292608"/>
          </a:xfrm>
          <a:prstGeom prst="rect">
            <a:avLst/>
          </a:prstGeom>
          <a:noFill/>
          <a:ln/>
        </p:spPr>
        <p:txBody>
          <a:bodyPr wrap="square" lIns="0" tIns="0" rIns="0" bIns="0" rtlCol="0" anchor="ctr">
            <a:noAutofit/>
          </a:bodyPr>
          <a:lstStyle/>
          <a:p>
            <a:pPr marL="0" indent="0" algn="ctr">
              <a:buNone/>
            </a:pPr>
            <a:r>
              <a:rPr lang="en-US" sz="2000" b="1" dirty="0">
                <a:solidFill>
                  <a:srgbClr val="1F3A5F"/>
                </a:solidFill>
                <a:latin typeface="Georgia" pitchFamily="34" charset="0"/>
                <a:ea typeface="Georgia" pitchFamily="34" charset="-122"/>
                <a:cs typeface="Georgia" pitchFamily="34" charset="-120"/>
              </a:rPr>
              <a:t>Sugar injury</a:t>
            </a:r>
            <a:endParaRPr lang="en-US" sz="2000" dirty="0"/>
          </a:p>
        </p:txBody>
      </p:sp>
      <p:sp>
        <p:nvSpPr>
          <p:cNvPr id="13" name="Text 11"/>
          <p:cNvSpPr/>
          <p:nvPr/>
        </p:nvSpPr>
        <p:spPr>
          <a:xfrm>
            <a:off x="3685032" y="2020824"/>
            <a:ext cx="2194560" cy="1527048"/>
          </a:xfrm>
          <a:prstGeom prst="rect">
            <a:avLst/>
          </a:prstGeom>
          <a:noFill/>
          <a:ln/>
        </p:spPr>
        <p:txBody>
          <a:bodyPr wrap="square" lIns="0" tIns="0" rIns="0" bIns="0" rtlCol="0" anchor="ctr">
            <a:normAutofit/>
          </a:bodyPr>
          <a:lstStyle/>
          <a:p>
            <a:pPr marL="0" indent="0">
              <a:buNone/>
            </a:pPr>
            <a:r>
              <a:rPr lang="en-US" sz="2400" dirty="0">
                <a:solidFill>
                  <a:srgbClr val="1F1714"/>
                </a:solidFill>
                <a:latin typeface="Aptos" pitchFamily="34" charset="0"/>
                <a:ea typeface="Aptos" pitchFamily="34" charset="-122"/>
                <a:cs typeface="Aptos" pitchFamily="34" charset="-120"/>
              </a:rPr>
              <a:t>Glycation, oxidative stress, podocyte injury, inflammation.</a:t>
            </a:r>
            <a:endParaRPr lang="en-US" sz="2400" dirty="0"/>
          </a:p>
        </p:txBody>
      </p:sp>
      <p:sp>
        <p:nvSpPr>
          <p:cNvPr id="15" name="Shape 13"/>
          <p:cNvSpPr/>
          <p:nvPr/>
        </p:nvSpPr>
        <p:spPr>
          <a:xfrm>
            <a:off x="6327648" y="1508760"/>
            <a:ext cx="2487168" cy="3895344"/>
          </a:xfrm>
          <a:prstGeom prst="roundRect">
            <a:avLst>
              <a:gd name="adj" fmla="val 2553"/>
            </a:avLst>
          </a:prstGeom>
          <a:solidFill>
            <a:srgbClr val="E6EEE9"/>
          </a:solidFill>
          <a:ln w="12700">
            <a:solidFill>
              <a:srgbClr val="DECFBE"/>
            </a:solidFill>
            <a:prstDash val="solid"/>
          </a:ln>
        </p:spPr>
        <p:txBody>
          <a:bodyPr/>
          <a:lstStyle/>
          <a:p>
            <a:endParaRPr lang="en-US"/>
          </a:p>
        </p:txBody>
      </p:sp>
      <p:sp>
        <p:nvSpPr>
          <p:cNvPr id="16" name="Text 14"/>
          <p:cNvSpPr/>
          <p:nvPr/>
        </p:nvSpPr>
        <p:spPr>
          <a:xfrm>
            <a:off x="6473952" y="1636776"/>
            <a:ext cx="2194560" cy="292608"/>
          </a:xfrm>
          <a:prstGeom prst="rect">
            <a:avLst/>
          </a:prstGeom>
          <a:noFill/>
          <a:ln/>
        </p:spPr>
        <p:txBody>
          <a:bodyPr wrap="square" lIns="0" tIns="0" rIns="0" bIns="0" rtlCol="0" anchor="ctr">
            <a:noAutofit/>
          </a:bodyPr>
          <a:lstStyle/>
          <a:p>
            <a:pPr marL="0" indent="0" algn="ctr">
              <a:buNone/>
            </a:pPr>
            <a:r>
              <a:rPr lang="en-US" sz="2000" b="1" dirty="0">
                <a:solidFill>
                  <a:srgbClr val="557267"/>
                </a:solidFill>
                <a:latin typeface="Georgia" pitchFamily="34" charset="0"/>
                <a:ea typeface="Georgia" pitchFamily="34" charset="-122"/>
                <a:cs typeface="Georgia" pitchFamily="34" charset="-120"/>
              </a:rPr>
              <a:t>Vascular disease</a:t>
            </a:r>
            <a:endParaRPr lang="en-US" sz="2000" dirty="0"/>
          </a:p>
        </p:txBody>
      </p:sp>
      <p:sp>
        <p:nvSpPr>
          <p:cNvPr id="17" name="Text 15"/>
          <p:cNvSpPr/>
          <p:nvPr/>
        </p:nvSpPr>
        <p:spPr>
          <a:xfrm>
            <a:off x="6473952" y="2354580"/>
            <a:ext cx="2194560" cy="1527048"/>
          </a:xfrm>
          <a:prstGeom prst="rect">
            <a:avLst/>
          </a:prstGeom>
          <a:noFill/>
          <a:ln/>
        </p:spPr>
        <p:txBody>
          <a:bodyPr wrap="square" lIns="0" tIns="0" rIns="0" bIns="0" rtlCol="0" anchor="ctr">
            <a:noAutofit/>
          </a:bodyPr>
          <a:lstStyle/>
          <a:p>
            <a:pPr marL="0" indent="0">
              <a:buNone/>
            </a:pPr>
            <a:r>
              <a:rPr lang="en-US" sz="2400" dirty="0">
                <a:solidFill>
                  <a:srgbClr val="1F1714"/>
                </a:solidFill>
                <a:latin typeface="Aptos" pitchFamily="34" charset="0"/>
                <a:ea typeface="Aptos" pitchFamily="34" charset="-122"/>
                <a:cs typeface="Aptos" pitchFamily="34" charset="-120"/>
              </a:rPr>
              <a:t>Hypertension, stiffness, ischemia, heart failure, microvascular loss.</a:t>
            </a:r>
            <a:endParaRPr lang="en-US" sz="2400" dirty="0"/>
          </a:p>
        </p:txBody>
      </p:sp>
      <p:sp>
        <p:nvSpPr>
          <p:cNvPr id="19" name="Shape 17"/>
          <p:cNvSpPr/>
          <p:nvPr/>
        </p:nvSpPr>
        <p:spPr>
          <a:xfrm>
            <a:off x="9116568" y="1508760"/>
            <a:ext cx="2487168" cy="3895344"/>
          </a:xfrm>
          <a:prstGeom prst="roundRect">
            <a:avLst>
              <a:gd name="adj" fmla="val 2553"/>
            </a:avLst>
          </a:prstGeom>
          <a:solidFill>
            <a:srgbClr val="E7F1F5"/>
          </a:solidFill>
          <a:ln w="12700">
            <a:solidFill>
              <a:srgbClr val="DECFBE"/>
            </a:solidFill>
            <a:prstDash val="solid"/>
          </a:ln>
        </p:spPr>
        <p:txBody>
          <a:bodyPr/>
          <a:lstStyle/>
          <a:p>
            <a:endParaRPr lang="en-US"/>
          </a:p>
        </p:txBody>
      </p:sp>
      <p:sp>
        <p:nvSpPr>
          <p:cNvPr id="20" name="Text 18"/>
          <p:cNvSpPr/>
          <p:nvPr/>
        </p:nvSpPr>
        <p:spPr>
          <a:xfrm>
            <a:off x="9262872" y="1636776"/>
            <a:ext cx="2194560" cy="292608"/>
          </a:xfrm>
          <a:prstGeom prst="rect">
            <a:avLst/>
          </a:prstGeom>
          <a:noFill/>
          <a:ln/>
        </p:spPr>
        <p:txBody>
          <a:bodyPr wrap="square" lIns="0" tIns="0" rIns="0" bIns="0" rtlCol="0" anchor="ctr">
            <a:noAutofit/>
          </a:bodyPr>
          <a:lstStyle/>
          <a:p>
            <a:pPr marL="0" indent="0" algn="ctr">
              <a:buNone/>
            </a:pPr>
            <a:r>
              <a:rPr lang="en-US" sz="2000" b="1" dirty="0">
                <a:solidFill>
                  <a:srgbClr val="1F3A5F"/>
                </a:solidFill>
                <a:latin typeface="Georgia" pitchFamily="34" charset="0"/>
                <a:ea typeface="Georgia" pitchFamily="34" charset="-122"/>
                <a:cs typeface="Georgia" pitchFamily="34" charset="-120"/>
              </a:rPr>
              <a:t>Fibrosis</a:t>
            </a:r>
            <a:endParaRPr lang="en-US" sz="2000" dirty="0"/>
          </a:p>
        </p:txBody>
      </p:sp>
      <p:sp>
        <p:nvSpPr>
          <p:cNvPr id="21" name="Text 19"/>
          <p:cNvSpPr/>
          <p:nvPr/>
        </p:nvSpPr>
        <p:spPr>
          <a:xfrm>
            <a:off x="9247632" y="2385966"/>
            <a:ext cx="2194560" cy="1527048"/>
          </a:xfrm>
          <a:prstGeom prst="rect">
            <a:avLst/>
          </a:prstGeom>
          <a:noFill/>
          <a:ln/>
        </p:spPr>
        <p:txBody>
          <a:bodyPr wrap="square" lIns="0" tIns="0" rIns="0" bIns="0" rtlCol="0" anchor="ctr">
            <a:noAutofit/>
          </a:bodyPr>
          <a:lstStyle/>
          <a:p>
            <a:pPr marL="0" indent="0">
              <a:buNone/>
            </a:pPr>
            <a:r>
              <a:rPr lang="en-US" sz="2400" dirty="0">
                <a:solidFill>
                  <a:srgbClr val="1F1714"/>
                </a:solidFill>
                <a:latin typeface="Aptos" pitchFamily="34" charset="0"/>
                <a:ea typeface="Aptos" pitchFamily="34" charset="-122"/>
                <a:cs typeface="Aptos" pitchFamily="34" charset="-120"/>
              </a:rPr>
              <a:t>Tubular stress, macrophages, fibroblast activation, matrix deposition.</a:t>
            </a:r>
            <a:endParaRPr lang="en-US" sz="2400" dirty="0"/>
          </a:p>
        </p:txBody>
      </p:sp>
      <p:sp>
        <p:nvSpPr>
          <p:cNvPr id="22" name="Text 20"/>
          <p:cNvSpPr/>
          <p:nvPr/>
        </p:nvSpPr>
        <p:spPr>
          <a:xfrm>
            <a:off x="713232" y="5765292"/>
            <a:ext cx="10515600" cy="502920"/>
          </a:xfrm>
          <a:prstGeom prst="rect">
            <a:avLst/>
          </a:prstGeom>
          <a:noFill/>
          <a:ln/>
        </p:spPr>
        <p:txBody>
          <a:bodyPr wrap="square" lIns="635" tIns="635" rIns="635" bIns="635" rtlCol="0" anchor="t">
            <a:normAutofit lnSpcReduction="10000"/>
          </a:bodyPr>
          <a:lstStyle/>
          <a:p>
            <a:pPr marL="0" indent="0">
              <a:buNone/>
            </a:pPr>
            <a:r>
              <a:rPr lang="en-US" sz="1700" b="1" dirty="0">
                <a:solidFill>
                  <a:srgbClr val="5F2209"/>
                </a:solidFill>
                <a:latin typeface="Aptos" pitchFamily="34" charset="0"/>
                <a:ea typeface="Aptos" pitchFamily="34" charset="-122"/>
                <a:cs typeface="Aptos" pitchFamily="34" charset="-120"/>
              </a:rPr>
              <a:t>Different diseases enter through different doors, but many converge on glomerular hypertension, endothelial injury, tubular stress, inflammation, and fibrosis.</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1AF55C-025D-24FC-068B-83ECF0A06435}"/>
              </a:ext>
            </a:extLst>
          </p:cNvPr>
          <p:cNvPicPr>
            <a:picLocks noChangeAspect="1"/>
          </p:cNvPicPr>
          <p:nvPr/>
        </p:nvPicPr>
        <p:blipFill>
          <a:blip r:embed="rId2"/>
          <a:stretch>
            <a:fillRect/>
          </a:stretch>
        </p:blipFill>
        <p:spPr>
          <a:xfrm>
            <a:off x="2116671" y="375615"/>
            <a:ext cx="7958658" cy="5571065"/>
          </a:xfrm>
          <a:prstGeom prst="rect">
            <a:avLst/>
          </a:prstGeom>
          <a:ln>
            <a:noFill/>
          </a:ln>
        </p:spPr>
      </p:pic>
    </p:spTree>
    <p:extLst>
      <p:ext uri="{BB962C8B-B14F-4D97-AF65-F5344CB8AC3E}">
        <p14:creationId xmlns:p14="http://schemas.microsoft.com/office/powerpoint/2010/main" val="976652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Hyperfiltration is compensation that becomes injury</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750" dirty="0">
                <a:solidFill>
                  <a:srgbClr val="5F646D"/>
                </a:solidFill>
                <a:latin typeface="Aptos" pitchFamily="34" charset="0"/>
                <a:ea typeface="Aptos" pitchFamily="34" charset="-122"/>
                <a:cs typeface="Aptos" pitchFamily="34" charset="-120"/>
              </a:rPr>
              <a:t>Nephrology for the Non-Nephrologist</a:t>
            </a:r>
            <a:endParaRPr lang="en-US" sz="75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8</a:t>
            </a:r>
            <a:endParaRPr lang="en-US" sz="800" dirty="0"/>
          </a:p>
        </p:txBody>
      </p:sp>
      <p:sp>
        <p:nvSpPr>
          <p:cNvPr id="7" name="Text 5"/>
          <p:cNvSpPr/>
          <p:nvPr/>
        </p:nvSpPr>
        <p:spPr>
          <a:xfrm>
            <a:off x="685800" y="1325880"/>
            <a:ext cx="7635240" cy="1444752"/>
          </a:xfrm>
          <a:prstGeom prst="rect">
            <a:avLst/>
          </a:prstGeom>
          <a:noFill/>
          <a:ln/>
        </p:spPr>
        <p:txBody>
          <a:bodyPr wrap="square" lIns="635" tIns="635" rIns="635" bIns="635" rtlCol="0" anchor="t">
            <a:noAutofit/>
          </a:bodyPr>
          <a:lstStyle/>
          <a:p>
            <a:pPr marL="0" indent="0">
              <a:buNone/>
            </a:pPr>
            <a:r>
              <a:rPr lang="en-US" sz="2400" dirty="0">
                <a:solidFill>
                  <a:srgbClr val="1F1714"/>
                </a:solidFill>
                <a:latin typeface="Aptos" pitchFamily="34" charset="0"/>
                <a:ea typeface="Aptos" pitchFamily="34" charset="-122"/>
                <a:cs typeface="Aptos" pitchFamily="34" charset="-120"/>
              </a:rPr>
              <a:t>Loss of nephron number, obesity, diabetes, high sodium intake, and high intraglomerular pressure can make remaining glomeruli work harder. The patient may look stable until albuminuria and sclerosis reveal the price.</a:t>
            </a:r>
            <a:endParaRPr lang="en-US" sz="2400" dirty="0"/>
          </a:p>
        </p:txBody>
      </p:sp>
      <p:sp>
        <p:nvSpPr>
          <p:cNvPr id="8" name="Shape 6"/>
          <p:cNvSpPr/>
          <p:nvPr/>
        </p:nvSpPr>
        <p:spPr>
          <a:xfrm>
            <a:off x="1049150" y="3154680"/>
            <a:ext cx="3703691" cy="2994660"/>
          </a:xfrm>
          <a:prstGeom prst="roundRect">
            <a:avLst>
              <a:gd name="adj" fmla="val 3636"/>
            </a:avLst>
          </a:prstGeom>
          <a:solidFill>
            <a:srgbClr val="E6EEE9"/>
          </a:solidFill>
          <a:ln w="12700">
            <a:solidFill>
              <a:srgbClr val="DECFBE"/>
            </a:solidFill>
            <a:prstDash val="solid"/>
          </a:ln>
        </p:spPr>
        <p:txBody>
          <a:bodyPr/>
          <a:lstStyle/>
          <a:p>
            <a:pPr algn="ctr"/>
            <a:endParaRPr lang="en-US"/>
          </a:p>
        </p:txBody>
      </p:sp>
      <p:sp>
        <p:nvSpPr>
          <p:cNvPr id="9" name="Text 7"/>
          <p:cNvSpPr/>
          <p:nvPr/>
        </p:nvSpPr>
        <p:spPr>
          <a:xfrm>
            <a:off x="1675700" y="3346704"/>
            <a:ext cx="2450592" cy="457200"/>
          </a:xfrm>
          <a:prstGeom prst="rect">
            <a:avLst/>
          </a:prstGeom>
          <a:noFill/>
          <a:ln/>
        </p:spPr>
        <p:txBody>
          <a:bodyPr wrap="square" lIns="0" tIns="0" rIns="0" bIns="0" rtlCol="0" anchor="ctr">
            <a:noAutofit/>
          </a:bodyPr>
          <a:lstStyle/>
          <a:p>
            <a:pPr marL="0" indent="0" algn="ctr">
              <a:buNone/>
            </a:pPr>
            <a:r>
              <a:rPr lang="en-US" sz="2400" b="1" dirty="0">
                <a:solidFill>
                  <a:srgbClr val="557267"/>
                </a:solidFill>
                <a:latin typeface="Georgia" pitchFamily="34" charset="0"/>
                <a:ea typeface="Georgia" pitchFamily="34" charset="-122"/>
                <a:cs typeface="Georgia" pitchFamily="34" charset="-120"/>
              </a:rPr>
              <a:t>What helps</a:t>
            </a:r>
            <a:endParaRPr lang="en-US" sz="2400" dirty="0"/>
          </a:p>
        </p:txBody>
      </p:sp>
      <p:sp>
        <p:nvSpPr>
          <p:cNvPr id="10" name="Text 8"/>
          <p:cNvSpPr/>
          <p:nvPr/>
        </p:nvSpPr>
        <p:spPr>
          <a:xfrm>
            <a:off x="1181800" y="3803904"/>
            <a:ext cx="3161600" cy="2139696"/>
          </a:xfrm>
          <a:prstGeom prst="rect">
            <a:avLst/>
          </a:prstGeom>
          <a:noFill/>
          <a:ln/>
        </p:spPr>
        <p:txBody>
          <a:bodyPr wrap="square" lIns="0" tIns="0" rIns="0" bIns="0" rtlCol="0" anchor="ctr">
            <a:noAutofit/>
          </a:bodyPr>
          <a:lstStyle/>
          <a:p>
            <a:pPr marL="0" indent="0">
              <a:buNone/>
            </a:pPr>
            <a:r>
              <a:rPr lang="en-US" dirty="0">
                <a:solidFill>
                  <a:srgbClr val="1F1714"/>
                </a:solidFill>
                <a:latin typeface="Aptos" pitchFamily="34" charset="0"/>
                <a:ea typeface="Aptos" pitchFamily="34" charset="-122"/>
                <a:cs typeface="Aptos" pitchFamily="34" charset="-120"/>
              </a:rPr>
              <a:t>Lower intraglomerular pressure</a:t>
            </a:r>
          </a:p>
          <a:p>
            <a:pPr marL="0" indent="0">
              <a:buNone/>
            </a:pPr>
            <a:r>
              <a:rPr lang="en-US" dirty="0">
                <a:solidFill>
                  <a:srgbClr val="1F1714"/>
                </a:solidFill>
                <a:latin typeface="Aptos" pitchFamily="34" charset="0"/>
                <a:ea typeface="Aptos" pitchFamily="34" charset="-122"/>
                <a:cs typeface="Aptos" pitchFamily="34" charset="-120"/>
              </a:rPr>
              <a:t>ACEi/ARB, </a:t>
            </a:r>
          </a:p>
          <a:p>
            <a:pPr marL="0" indent="0">
              <a:buNone/>
            </a:pPr>
            <a:r>
              <a:rPr lang="en-US" dirty="0">
                <a:solidFill>
                  <a:srgbClr val="1F1714"/>
                </a:solidFill>
                <a:latin typeface="Aptos" pitchFamily="34" charset="0"/>
                <a:ea typeface="Aptos" pitchFamily="34" charset="-122"/>
                <a:cs typeface="Aptos" pitchFamily="34" charset="-120"/>
              </a:rPr>
              <a:t>SGLT2 inhibitor, </a:t>
            </a:r>
          </a:p>
          <a:p>
            <a:pPr marL="0" indent="0">
              <a:buNone/>
            </a:pPr>
            <a:r>
              <a:rPr lang="en-US" dirty="0">
                <a:solidFill>
                  <a:srgbClr val="1F1714"/>
                </a:solidFill>
                <a:latin typeface="Aptos" pitchFamily="34" charset="0"/>
                <a:ea typeface="Aptos" pitchFamily="34" charset="-122"/>
                <a:cs typeface="Aptos" pitchFamily="34" charset="-120"/>
              </a:rPr>
              <a:t>BP control, </a:t>
            </a:r>
          </a:p>
          <a:p>
            <a:pPr marL="0" indent="0">
              <a:buNone/>
            </a:pPr>
            <a:r>
              <a:rPr lang="en-US" dirty="0">
                <a:solidFill>
                  <a:srgbClr val="1F1714"/>
                </a:solidFill>
                <a:latin typeface="Aptos" pitchFamily="34" charset="0"/>
                <a:ea typeface="Aptos" pitchFamily="34" charset="-122"/>
                <a:cs typeface="Aptos" pitchFamily="34" charset="-120"/>
              </a:rPr>
              <a:t>Sodium reduction, </a:t>
            </a:r>
          </a:p>
          <a:p>
            <a:pPr marL="0" indent="0">
              <a:buNone/>
            </a:pPr>
            <a:r>
              <a:rPr lang="en-US" dirty="0">
                <a:solidFill>
                  <a:srgbClr val="1F1714"/>
                </a:solidFill>
                <a:latin typeface="Aptos" pitchFamily="34" charset="0"/>
                <a:ea typeface="Aptos" pitchFamily="34" charset="-122"/>
                <a:cs typeface="Aptos" pitchFamily="34" charset="-120"/>
              </a:rPr>
              <a:t>Weight strategy.</a:t>
            </a:r>
            <a:endParaRPr lang="en-US" dirty="0"/>
          </a:p>
        </p:txBody>
      </p:sp>
      <p:sp>
        <p:nvSpPr>
          <p:cNvPr id="11" name="Shape 9"/>
          <p:cNvSpPr/>
          <p:nvPr/>
        </p:nvSpPr>
        <p:spPr>
          <a:xfrm>
            <a:off x="6673884" y="3131820"/>
            <a:ext cx="3792289" cy="3017520"/>
          </a:xfrm>
          <a:prstGeom prst="roundRect">
            <a:avLst>
              <a:gd name="adj" fmla="val 3636"/>
            </a:avLst>
          </a:prstGeom>
          <a:solidFill>
            <a:srgbClr val="FFFFFF"/>
          </a:solidFill>
          <a:ln w="12700">
            <a:solidFill>
              <a:srgbClr val="DECFBE"/>
            </a:solidFill>
            <a:prstDash val="solid"/>
          </a:ln>
        </p:spPr>
        <p:txBody>
          <a:bodyPr/>
          <a:lstStyle/>
          <a:p>
            <a:pPr algn="ctr"/>
            <a:endParaRPr lang="en-US" dirty="0"/>
          </a:p>
        </p:txBody>
      </p:sp>
      <p:sp>
        <p:nvSpPr>
          <p:cNvPr id="12" name="Text 10"/>
          <p:cNvSpPr/>
          <p:nvPr/>
        </p:nvSpPr>
        <p:spPr>
          <a:xfrm>
            <a:off x="7239082" y="3281955"/>
            <a:ext cx="2450592" cy="292608"/>
          </a:xfrm>
          <a:prstGeom prst="rect">
            <a:avLst/>
          </a:prstGeom>
          <a:noFill/>
          <a:ln/>
        </p:spPr>
        <p:txBody>
          <a:bodyPr wrap="square" lIns="0" tIns="0" rIns="0" bIns="0" rtlCol="0" anchor="ctr">
            <a:noAutofit/>
          </a:bodyPr>
          <a:lstStyle/>
          <a:p>
            <a:pPr marL="0" indent="0" algn="ctr">
              <a:buNone/>
            </a:pPr>
            <a:r>
              <a:rPr lang="en-US" sz="2400" b="1" dirty="0">
                <a:solidFill>
                  <a:srgbClr val="5F2209"/>
                </a:solidFill>
                <a:latin typeface="Georgia" pitchFamily="34" charset="0"/>
                <a:ea typeface="Georgia" pitchFamily="34" charset="-122"/>
                <a:cs typeface="Georgia" pitchFamily="34" charset="-120"/>
              </a:rPr>
              <a:t>What hurts</a:t>
            </a:r>
            <a:endParaRPr lang="en-US" sz="2400" dirty="0"/>
          </a:p>
        </p:txBody>
      </p:sp>
      <p:sp>
        <p:nvSpPr>
          <p:cNvPr id="13" name="Text 11"/>
          <p:cNvSpPr/>
          <p:nvPr/>
        </p:nvSpPr>
        <p:spPr>
          <a:xfrm>
            <a:off x="6956483" y="3724698"/>
            <a:ext cx="3015790" cy="2139696"/>
          </a:xfrm>
          <a:prstGeom prst="rect">
            <a:avLst/>
          </a:prstGeom>
          <a:noFill/>
          <a:ln/>
        </p:spPr>
        <p:txBody>
          <a:bodyPr wrap="square" lIns="0" tIns="0" rIns="0" bIns="0" rtlCol="0" anchor="ctr">
            <a:noAutofit/>
          </a:bodyPr>
          <a:lstStyle/>
          <a:p>
            <a:pPr marL="0" indent="0">
              <a:buNone/>
            </a:pPr>
            <a:r>
              <a:rPr lang="en-US" dirty="0">
                <a:solidFill>
                  <a:srgbClr val="1F1714"/>
                </a:solidFill>
                <a:latin typeface="Aptos" pitchFamily="34" charset="0"/>
                <a:ea typeface="Aptos" pitchFamily="34" charset="-122"/>
                <a:cs typeface="Aptos" pitchFamily="34" charset="-120"/>
              </a:rPr>
              <a:t>NSAIDs </a:t>
            </a:r>
          </a:p>
          <a:p>
            <a:pPr marL="0" indent="0">
              <a:buNone/>
            </a:pPr>
            <a:r>
              <a:rPr lang="en-US" dirty="0">
                <a:solidFill>
                  <a:srgbClr val="1F1714"/>
                </a:solidFill>
                <a:latin typeface="Aptos" pitchFamily="34" charset="0"/>
                <a:ea typeface="Aptos" pitchFamily="34" charset="-122"/>
                <a:cs typeface="Aptos" pitchFamily="34" charset="-120"/>
              </a:rPr>
              <a:t>Dehydration </a:t>
            </a:r>
          </a:p>
          <a:p>
            <a:pPr marL="0" indent="0">
              <a:buNone/>
            </a:pPr>
            <a:r>
              <a:rPr lang="en-US" dirty="0">
                <a:solidFill>
                  <a:srgbClr val="1F1714"/>
                </a:solidFill>
                <a:latin typeface="Aptos" pitchFamily="34" charset="0"/>
                <a:ea typeface="Aptos" pitchFamily="34" charset="-122"/>
                <a:cs typeface="Aptos" pitchFamily="34" charset="-120"/>
              </a:rPr>
              <a:t>Excess sodium </a:t>
            </a:r>
          </a:p>
          <a:p>
            <a:pPr marL="0" indent="0">
              <a:buNone/>
            </a:pPr>
            <a:r>
              <a:rPr lang="en-US" dirty="0">
                <a:solidFill>
                  <a:srgbClr val="1F1714"/>
                </a:solidFill>
                <a:latin typeface="Aptos" pitchFamily="34" charset="0"/>
                <a:ea typeface="Aptos" pitchFamily="34" charset="-122"/>
                <a:cs typeface="Aptos" pitchFamily="34" charset="-120"/>
              </a:rPr>
              <a:t>Uncontrolled diabetes Uncontrolled hypertension Recurrent AKI</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fontScale="85000" lnSpcReduction="10000"/>
          </a:bodyPr>
          <a:lstStyle/>
          <a:p>
            <a:pPr marL="0" indent="0">
              <a:buNone/>
            </a:pPr>
            <a:r>
              <a:rPr lang="en-US" sz="2600" b="1" dirty="0">
                <a:solidFill>
                  <a:srgbClr val="5F2209"/>
                </a:solidFill>
                <a:latin typeface="Georgia" pitchFamily="34" charset="0"/>
                <a:ea typeface="Georgia" pitchFamily="34" charset="-122"/>
                <a:cs typeface="Georgia" pitchFamily="34" charset="-120"/>
              </a:rPr>
              <a:t>Diabetes injures the kidney through hemodynamics and metabolism</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9</a:t>
            </a:r>
            <a:endParaRPr lang="en-US" sz="800" dirty="0"/>
          </a:p>
        </p:txBody>
      </p:sp>
      <p:sp>
        <p:nvSpPr>
          <p:cNvPr id="16" name="Text 14"/>
          <p:cNvSpPr/>
          <p:nvPr/>
        </p:nvSpPr>
        <p:spPr>
          <a:xfrm>
            <a:off x="896112" y="5440680"/>
            <a:ext cx="10332720" cy="685800"/>
          </a:xfrm>
          <a:prstGeom prst="rect">
            <a:avLst/>
          </a:prstGeom>
          <a:noFill/>
          <a:ln/>
        </p:spPr>
        <p:txBody>
          <a:bodyPr wrap="square" lIns="635" tIns="635" rIns="635" bIns="635" rtlCol="0" anchor="t">
            <a:normAutofit lnSpcReduction="10000"/>
          </a:bodyPr>
          <a:lstStyle/>
          <a:p>
            <a:pPr marL="0" indent="0" algn="ctr">
              <a:buNone/>
            </a:pPr>
            <a:r>
              <a:rPr lang="en-US" sz="2400" b="1" dirty="0">
                <a:solidFill>
                  <a:srgbClr val="5F2209"/>
                </a:solidFill>
                <a:latin typeface="Aptos" pitchFamily="34" charset="0"/>
                <a:ea typeface="Aptos" pitchFamily="34" charset="-122"/>
                <a:cs typeface="Aptos" pitchFamily="34" charset="-120"/>
              </a:rPr>
              <a:t>Modern care layers SGLT2 inhibition, RAS blockade, GLP-1 receptor agonists, MRA , and lifestyle therapy.</a:t>
            </a:r>
            <a:endParaRPr lang="en-US" sz="2400" dirty="0"/>
          </a:p>
        </p:txBody>
      </p:sp>
      <p:sp>
        <p:nvSpPr>
          <p:cNvPr id="17" name="Shape 0">
            <a:extLst>
              <a:ext uri="{FF2B5EF4-FFF2-40B4-BE49-F238E27FC236}">
                <a16:creationId xmlns:a16="http://schemas.microsoft.com/office/drawing/2014/main" id="{60628E20-34EA-1A2B-B899-00DA034E58D4}"/>
              </a:ext>
            </a:extLst>
          </p:cNvPr>
          <p:cNvSpPr/>
          <p:nvPr/>
        </p:nvSpPr>
        <p:spPr>
          <a:xfrm>
            <a:off x="0" y="0"/>
            <a:ext cx="12191695" cy="164592"/>
          </a:xfrm>
          <a:prstGeom prst="rect">
            <a:avLst/>
          </a:prstGeom>
          <a:solidFill>
            <a:srgbClr val="5F2209"/>
          </a:solidFill>
          <a:ln w="12700">
            <a:solidFill>
              <a:srgbClr val="5F2209"/>
            </a:solidFill>
            <a:prstDash val="solid"/>
          </a:ln>
        </p:spPr>
        <p:txBody>
          <a:bodyPr/>
          <a:lstStyle/>
          <a:p>
            <a:endParaRPr lang="en-US"/>
          </a:p>
        </p:txBody>
      </p:sp>
      <p:sp>
        <p:nvSpPr>
          <p:cNvPr id="18" name="Text 1">
            <a:extLst>
              <a:ext uri="{FF2B5EF4-FFF2-40B4-BE49-F238E27FC236}">
                <a16:creationId xmlns:a16="http://schemas.microsoft.com/office/drawing/2014/main" id="{B7C40217-7BA9-DC22-A3AB-C13F9225BE05}"/>
              </a:ext>
            </a:extLst>
          </p:cNvPr>
          <p:cNvSpPr/>
          <p:nvPr/>
        </p:nvSpPr>
        <p:spPr>
          <a:xfrm>
            <a:off x="566928" y="438912"/>
            <a:ext cx="7772400" cy="219456"/>
          </a:xfrm>
          <a:prstGeom prst="rect">
            <a:avLst/>
          </a:prstGeom>
          <a:noFill/>
          <a:ln/>
        </p:spPr>
        <p:txBody>
          <a:bodyPr wrap="square" lIns="0" tIns="0" rIns="0" bIns="0" rtlCol="0" anchor="ctr"/>
          <a:lstStyle/>
          <a:p>
            <a:pPr marL="0" indent="0">
              <a:buNone/>
            </a:pPr>
            <a:r>
              <a:rPr lang="en-US" sz="1050" b="1" dirty="0">
                <a:solidFill>
                  <a:srgbClr val="8A6C2F"/>
                </a:solidFill>
                <a:latin typeface="Arial" pitchFamily="34" charset="0"/>
                <a:ea typeface="Aptos" pitchFamily="34" charset="-122"/>
                <a:cs typeface="Aptos" pitchFamily="34" charset="-120"/>
              </a:rPr>
              <a:t>DIABETES INJURES THROUGH HEMODYNAMICS AND METABOLISM</a:t>
            </a:r>
            <a:endParaRPr lang="en-US" sz="1050" dirty="0"/>
          </a:p>
        </p:txBody>
      </p:sp>
      <p:sp>
        <p:nvSpPr>
          <p:cNvPr id="20" name="Text 3">
            <a:extLst>
              <a:ext uri="{FF2B5EF4-FFF2-40B4-BE49-F238E27FC236}">
                <a16:creationId xmlns:a16="http://schemas.microsoft.com/office/drawing/2014/main" id="{F35F0EE0-7043-B740-2AF7-3C86D4480AF0}"/>
              </a:ext>
            </a:extLst>
          </p:cNvPr>
          <p:cNvSpPr/>
          <p:nvPr/>
        </p:nvSpPr>
        <p:spPr>
          <a:xfrm>
            <a:off x="457200" y="6419088"/>
            <a:ext cx="3749040" cy="201168"/>
          </a:xfrm>
          <a:prstGeom prst="rect">
            <a:avLst/>
          </a:prstGeom>
          <a:noFill/>
          <a:ln/>
        </p:spPr>
        <p:txBody>
          <a:bodyPr wrap="square" lIns="0" tIns="0" rIns="0" bIns="0" rtlCol="0" anchor="ctr"/>
          <a:lstStyle/>
          <a:p>
            <a:pPr marL="0" indent="0">
              <a:buNone/>
            </a:pPr>
            <a:r>
              <a:rPr lang="en-US" sz="1100" dirty="0">
                <a:solidFill>
                  <a:srgbClr val="5F646D"/>
                </a:solidFill>
                <a:latin typeface="Aptos" pitchFamily="34" charset="0"/>
                <a:ea typeface="Aptos" pitchFamily="34" charset="-122"/>
                <a:cs typeface="Aptos" pitchFamily="34" charset="-120"/>
              </a:rPr>
              <a:t>Nephrology for the Non-Nephrologist</a:t>
            </a:r>
            <a:endParaRPr lang="en-US" sz="1100" dirty="0"/>
          </a:p>
        </p:txBody>
      </p:sp>
      <p:sp>
        <p:nvSpPr>
          <p:cNvPr id="21" name="Text 4">
            <a:extLst>
              <a:ext uri="{FF2B5EF4-FFF2-40B4-BE49-F238E27FC236}">
                <a16:creationId xmlns:a16="http://schemas.microsoft.com/office/drawing/2014/main" id="{ACDAF48C-7EFE-AC98-F68C-7A82EE2F0E8C}"/>
              </a:ext>
            </a:extLst>
          </p:cNvPr>
          <p:cNvSpPr/>
          <p:nvPr/>
        </p:nvSpPr>
        <p:spPr>
          <a:xfrm>
            <a:off x="11292840" y="6473952"/>
            <a:ext cx="438912" cy="201168"/>
          </a:xfrm>
          <a:prstGeom prst="rect">
            <a:avLst/>
          </a:prstGeom>
          <a:noFill/>
          <a:ln/>
        </p:spPr>
        <p:txBody>
          <a:bodyPr wrap="square" lIns="0" tIns="0" rIns="0" bIns="0" rtlCol="0" anchor="ctr"/>
          <a:lstStyle/>
          <a:p>
            <a:pPr marL="0" indent="0" algn="r">
              <a:buNone/>
            </a:pPr>
            <a:r>
              <a:rPr lang="en-US" sz="900" dirty="0">
                <a:solidFill>
                  <a:srgbClr val="5F646D"/>
                </a:solidFill>
                <a:latin typeface="Aptos" pitchFamily="34" charset="0"/>
                <a:ea typeface="Aptos" pitchFamily="34" charset="-122"/>
                <a:cs typeface="Aptos" pitchFamily="34" charset="-120"/>
              </a:rPr>
              <a:t>12</a:t>
            </a:r>
            <a:endParaRPr lang="en-US" sz="900" dirty="0"/>
          </a:p>
        </p:txBody>
      </p:sp>
      <p:sp>
        <p:nvSpPr>
          <p:cNvPr id="22" name="Shape 5">
            <a:extLst>
              <a:ext uri="{FF2B5EF4-FFF2-40B4-BE49-F238E27FC236}">
                <a16:creationId xmlns:a16="http://schemas.microsoft.com/office/drawing/2014/main" id="{E87CC199-93C8-16A5-B71F-C72EC9AAD7B3}"/>
              </a:ext>
            </a:extLst>
          </p:cNvPr>
          <p:cNvSpPr/>
          <p:nvPr/>
        </p:nvSpPr>
        <p:spPr>
          <a:xfrm>
            <a:off x="777240" y="1417320"/>
            <a:ext cx="3429000" cy="2651760"/>
          </a:xfrm>
          <a:prstGeom prst="roundRect">
            <a:avLst>
              <a:gd name="adj" fmla="val 1724"/>
            </a:avLst>
          </a:prstGeom>
          <a:solidFill>
            <a:srgbClr val="E7F1F5"/>
          </a:solidFill>
          <a:ln w="13970">
            <a:solidFill>
              <a:srgbClr val="DECFBE"/>
            </a:solidFill>
            <a:prstDash val="solid"/>
          </a:ln>
        </p:spPr>
        <p:txBody>
          <a:bodyPr/>
          <a:lstStyle/>
          <a:p>
            <a:endParaRPr lang="en-US"/>
          </a:p>
        </p:txBody>
      </p:sp>
      <p:sp>
        <p:nvSpPr>
          <p:cNvPr id="23" name="Text 6">
            <a:extLst>
              <a:ext uri="{FF2B5EF4-FFF2-40B4-BE49-F238E27FC236}">
                <a16:creationId xmlns:a16="http://schemas.microsoft.com/office/drawing/2014/main" id="{D20695EE-1040-CAAD-0D30-6D750FA69D1A}"/>
              </a:ext>
            </a:extLst>
          </p:cNvPr>
          <p:cNvSpPr/>
          <p:nvPr/>
        </p:nvSpPr>
        <p:spPr>
          <a:xfrm>
            <a:off x="960120" y="1581912"/>
            <a:ext cx="3063240" cy="411480"/>
          </a:xfrm>
          <a:prstGeom prst="rect">
            <a:avLst/>
          </a:prstGeom>
          <a:noFill/>
          <a:ln/>
        </p:spPr>
        <p:txBody>
          <a:bodyPr wrap="square" lIns="0" tIns="0" rIns="0" bIns="0" rtlCol="0" anchor="ctr">
            <a:normAutofit fontScale="62500" lnSpcReduction="20000"/>
          </a:bodyPr>
          <a:lstStyle/>
          <a:p>
            <a:pPr marL="0" indent="0">
              <a:buNone/>
            </a:pPr>
            <a:r>
              <a:rPr lang="en-US" sz="2400" b="1" dirty="0">
                <a:solidFill>
                  <a:srgbClr val="1F3A5F"/>
                </a:solidFill>
                <a:latin typeface="Georgia" pitchFamily="34" charset="0"/>
                <a:ea typeface="Georgia" pitchFamily="34" charset="-122"/>
                <a:cs typeface="Georgia" pitchFamily="34" charset="-120"/>
              </a:rPr>
              <a:t>Tubuloglomerular feedback</a:t>
            </a:r>
            <a:endParaRPr lang="en-US" sz="2400" dirty="0"/>
          </a:p>
        </p:txBody>
      </p:sp>
      <p:sp>
        <p:nvSpPr>
          <p:cNvPr id="24" name="Text 7">
            <a:extLst>
              <a:ext uri="{FF2B5EF4-FFF2-40B4-BE49-F238E27FC236}">
                <a16:creationId xmlns:a16="http://schemas.microsoft.com/office/drawing/2014/main" id="{815AAE84-F4BD-8286-03BF-F7BA85A9AB8A}"/>
              </a:ext>
            </a:extLst>
          </p:cNvPr>
          <p:cNvSpPr/>
          <p:nvPr/>
        </p:nvSpPr>
        <p:spPr>
          <a:xfrm>
            <a:off x="978408" y="2112264"/>
            <a:ext cx="3026664" cy="1847088"/>
          </a:xfrm>
          <a:prstGeom prst="rect">
            <a:avLst/>
          </a:prstGeom>
          <a:noFill/>
          <a:ln/>
        </p:spPr>
        <p:txBody>
          <a:bodyPr wrap="square" lIns="254" tIns="254" rIns="254" bIns="254" rtlCol="0" anchor="ctr">
            <a:normAutofit/>
          </a:bodyPr>
          <a:lstStyle/>
          <a:p>
            <a:pPr marL="0" indent="0">
              <a:buNone/>
            </a:pPr>
            <a:r>
              <a:rPr lang="en-US" sz="2300" dirty="0">
                <a:solidFill>
                  <a:srgbClr val="1F1714"/>
                </a:solidFill>
                <a:latin typeface="Aptos" pitchFamily="34" charset="0"/>
                <a:ea typeface="Aptos" pitchFamily="34" charset="-122"/>
                <a:cs typeface="Aptos" pitchFamily="34" charset="-120"/>
              </a:rPr>
              <a:t>More sodium-glucose reabsorption signals the kidney to hyperfilter.</a:t>
            </a:r>
            <a:endParaRPr lang="en-US" sz="2300" dirty="0"/>
          </a:p>
        </p:txBody>
      </p:sp>
      <p:sp>
        <p:nvSpPr>
          <p:cNvPr id="25" name="Shape 8">
            <a:extLst>
              <a:ext uri="{FF2B5EF4-FFF2-40B4-BE49-F238E27FC236}">
                <a16:creationId xmlns:a16="http://schemas.microsoft.com/office/drawing/2014/main" id="{34B59F28-406D-E795-B0E7-1B0BC739BABD}"/>
              </a:ext>
            </a:extLst>
          </p:cNvPr>
          <p:cNvSpPr/>
          <p:nvPr/>
        </p:nvSpPr>
        <p:spPr>
          <a:xfrm>
            <a:off x="4480560" y="1417320"/>
            <a:ext cx="3429000" cy="2651760"/>
          </a:xfrm>
          <a:prstGeom prst="roundRect">
            <a:avLst>
              <a:gd name="adj" fmla="val 1724"/>
            </a:avLst>
          </a:prstGeom>
          <a:solidFill>
            <a:srgbClr val="F5EAD3"/>
          </a:solidFill>
          <a:ln w="13970">
            <a:solidFill>
              <a:srgbClr val="DECFBE"/>
            </a:solidFill>
            <a:prstDash val="solid"/>
          </a:ln>
        </p:spPr>
        <p:txBody>
          <a:bodyPr/>
          <a:lstStyle/>
          <a:p>
            <a:endParaRPr lang="en-US"/>
          </a:p>
        </p:txBody>
      </p:sp>
      <p:sp>
        <p:nvSpPr>
          <p:cNvPr id="26" name="Text 9">
            <a:extLst>
              <a:ext uri="{FF2B5EF4-FFF2-40B4-BE49-F238E27FC236}">
                <a16:creationId xmlns:a16="http://schemas.microsoft.com/office/drawing/2014/main" id="{D4395B46-805E-EDBA-D0D9-8C99AF1A1963}"/>
              </a:ext>
            </a:extLst>
          </p:cNvPr>
          <p:cNvSpPr/>
          <p:nvPr/>
        </p:nvSpPr>
        <p:spPr>
          <a:xfrm>
            <a:off x="4663440" y="1581912"/>
            <a:ext cx="3063240" cy="411480"/>
          </a:xfrm>
          <a:prstGeom prst="rect">
            <a:avLst/>
          </a:prstGeom>
          <a:noFill/>
          <a:ln/>
        </p:spPr>
        <p:txBody>
          <a:bodyPr wrap="square" lIns="0" tIns="0" rIns="0" bIns="0" rtlCol="0" anchor="ctr">
            <a:normAutofit/>
          </a:bodyPr>
          <a:lstStyle/>
          <a:p>
            <a:pPr marL="0" indent="0">
              <a:buNone/>
            </a:pPr>
            <a:r>
              <a:rPr lang="en-US" sz="2400" b="1" dirty="0">
                <a:solidFill>
                  <a:srgbClr val="5F2209"/>
                </a:solidFill>
                <a:latin typeface="Georgia" pitchFamily="34" charset="0"/>
                <a:ea typeface="Georgia" pitchFamily="34" charset="-122"/>
                <a:cs typeface="Georgia" pitchFamily="34" charset="-120"/>
              </a:rPr>
              <a:t>Barrier injury</a:t>
            </a:r>
            <a:endParaRPr lang="en-US" sz="2400" dirty="0"/>
          </a:p>
        </p:txBody>
      </p:sp>
      <p:sp>
        <p:nvSpPr>
          <p:cNvPr id="27" name="Text 10">
            <a:extLst>
              <a:ext uri="{FF2B5EF4-FFF2-40B4-BE49-F238E27FC236}">
                <a16:creationId xmlns:a16="http://schemas.microsoft.com/office/drawing/2014/main" id="{57EAC421-9A91-A14B-C35A-6164E12CF35E}"/>
              </a:ext>
            </a:extLst>
          </p:cNvPr>
          <p:cNvSpPr/>
          <p:nvPr/>
        </p:nvSpPr>
        <p:spPr>
          <a:xfrm>
            <a:off x="4681728" y="2112264"/>
            <a:ext cx="3026664" cy="1847088"/>
          </a:xfrm>
          <a:prstGeom prst="rect">
            <a:avLst/>
          </a:prstGeom>
          <a:noFill/>
          <a:ln/>
        </p:spPr>
        <p:txBody>
          <a:bodyPr wrap="square" lIns="254" tIns="254" rIns="254" bIns="254" rtlCol="0" anchor="ctr">
            <a:normAutofit/>
          </a:bodyPr>
          <a:lstStyle/>
          <a:p>
            <a:pPr marL="0" indent="0">
              <a:buNone/>
            </a:pPr>
            <a:r>
              <a:rPr lang="en-US" sz="2300" dirty="0">
                <a:solidFill>
                  <a:srgbClr val="1F1714"/>
                </a:solidFill>
                <a:latin typeface="Aptos" pitchFamily="34" charset="0"/>
                <a:ea typeface="Aptos" pitchFamily="34" charset="-122"/>
                <a:cs typeface="Aptos" pitchFamily="34" charset="-120"/>
              </a:rPr>
              <a:t>Albuminuria reflects glomerular and vascular stress.</a:t>
            </a:r>
            <a:endParaRPr lang="en-US" sz="2300" dirty="0"/>
          </a:p>
        </p:txBody>
      </p:sp>
      <p:sp>
        <p:nvSpPr>
          <p:cNvPr id="28" name="Shape 11">
            <a:extLst>
              <a:ext uri="{FF2B5EF4-FFF2-40B4-BE49-F238E27FC236}">
                <a16:creationId xmlns:a16="http://schemas.microsoft.com/office/drawing/2014/main" id="{D98347A9-6440-5472-4C4A-3976986D814D}"/>
              </a:ext>
            </a:extLst>
          </p:cNvPr>
          <p:cNvSpPr/>
          <p:nvPr/>
        </p:nvSpPr>
        <p:spPr>
          <a:xfrm>
            <a:off x="8183880" y="1417320"/>
            <a:ext cx="3429000" cy="2651760"/>
          </a:xfrm>
          <a:prstGeom prst="roundRect">
            <a:avLst>
              <a:gd name="adj" fmla="val 1724"/>
            </a:avLst>
          </a:prstGeom>
          <a:solidFill>
            <a:srgbClr val="E6EEE9"/>
          </a:solidFill>
          <a:ln w="13970">
            <a:solidFill>
              <a:srgbClr val="DECFBE"/>
            </a:solidFill>
            <a:prstDash val="solid"/>
          </a:ln>
        </p:spPr>
        <p:txBody>
          <a:bodyPr/>
          <a:lstStyle/>
          <a:p>
            <a:endParaRPr lang="en-US"/>
          </a:p>
        </p:txBody>
      </p:sp>
      <p:sp>
        <p:nvSpPr>
          <p:cNvPr id="29" name="Text 12">
            <a:extLst>
              <a:ext uri="{FF2B5EF4-FFF2-40B4-BE49-F238E27FC236}">
                <a16:creationId xmlns:a16="http://schemas.microsoft.com/office/drawing/2014/main" id="{DAFD178F-8C89-0491-9DA8-BE9985A050F7}"/>
              </a:ext>
            </a:extLst>
          </p:cNvPr>
          <p:cNvSpPr/>
          <p:nvPr/>
        </p:nvSpPr>
        <p:spPr>
          <a:xfrm>
            <a:off x="8366760" y="1581912"/>
            <a:ext cx="3063240" cy="411480"/>
          </a:xfrm>
          <a:prstGeom prst="rect">
            <a:avLst/>
          </a:prstGeom>
          <a:noFill/>
          <a:ln/>
        </p:spPr>
        <p:txBody>
          <a:bodyPr wrap="square" lIns="0" tIns="0" rIns="0" bIns="0" rtlCol="0" anchor="ctr">
            <a:normAutofit/>
          </a:bodyPr>
          <a:lstStyle/>
          <a:p>
            <a:pPr marL="0" indent="0">
              <a:buNone/>
            </a:pPr>
            <a:r>
              <a:rPr lang="en-US" sz="2400" b="1" dirty="0">
                <a:solidFill>
                  <a:srgbClr val="557267"/>
                </a:solidFill>
                <a:latin typeface="Georgia" pitchFamily="34" charset="0"/>
                <a:ea typeface="Georgia" pitchFamily="34" charset="-122"/>
                <a:cs typeface="Georgia" pitchFamily="34" charset="-120"/>
              </a:rPr>
              <a:t>Inflammation</a:t>
            </a:r>
            <a:endParaRPr lang="en-US" sz="2400" dirty="0"/>
          </a:p>
        </p:txBody>
      </p:sp>
      <p:sp>
        <p:nvSpPr>
          <p:cNvPr id="30" name="Text 13">
            <a:extLst>
              <a:ext uri="{FF2B5EF4-FFF2-40B4-BE49-F238E27FC236}">
                <a16:creationId xmlns:a16="http://schemas.microsoft.com/office/drawing/2014/main" id="{73A2324E-5E7D-0614-DCDB-F908DA926291}"/>
              </a:ext>
            </a:extLst>
          </p:cNvPr>
          <p:cNvSpPr/>
          <p:nvPr/>
        </p:nvSpPr>
        <p:spPr>
          <a:xfrm>
            <a:off x="8385048" y="2112264"/>
            <a:ext cx="3026664" cy="1847088"/>
          </a:xfrm>
          <a:prstGeom prst="rect">
            <a:avLst/>
          </a:prstGeom>
          <a:noFill/>
          <a:ln/>
        </p:spPr>
        <p:txBody>
          <a:bodyPr wrap="square" lIns="254" tIns="254" rIns="254" bIns="254" rtlCol="0" anchor="ctr">
            <a:normAutofit/>
          </a:bodyPr>
          <a:lstStyle/>
          <a:p>
            <a:pPr marL="0" indent="0">
              <a:buNone/>
            </a:pPr>
            <a:r>
              <a:rPr lang="en-US" sz="2300" dirty="0">
                <a:solidFill>
                  <a:srgbClr val="1F1714"/>
                </a:solidFill>
                <a:latin typeface="Aptos" pitchFamily="34" charset="0"/>
                <a:ea typeface="Aptos" pitchFamily="34" charset="-122"/>
                <a:cs typeface="Aptos" pitchFamily="34" charset="-120"/>
              </a:rPr>
              <a:t>Oxidative stress and fibrosis turn metabolic injury into scarring.</a:t>
            </a:r>
            <a:endParaRPr lang="en-US" sz="2300" dirty="0"/>
          </a:p>
        </p:txBody>
      </p:sp>
      <p:sp>
        <p:nvSpPr>
          <p:cNvPr id="31" name="Text 14">
            <a:extLst>
              <a:ext uri="{FF2B5EF4-FFF2-40B4-BE49-F238E27FC236}">
                <a16:creationId xmlns:a16="http://schemas.microsoft.com/office/drawing/2014/main" id="{CBD7F81B-1791-BA13-1B0E-4795A552214F}"/>
              </a:ext>
            </a:extLst>
          </p:cNvPr>
          <p:cNvSpPr/>
          <p:nvPr/>
        </p:nvSpPr>
        <p:spPr>
          <a:xfrm>
            <a:off x="914400" y="4892040"/>
            <a:ext cx="10149840" cy="457200"/>
          </a:xfrm>
          <a:prstGeom prst="rect">
            <a:avLst/>
          </a:prstGeom>
          <a:noFill/>
          <a:ln/>
        </p:spPr>
        <p:txBody>
          <a:bodyPr wrap="square" lIns="508" tIns="508" rIns="508" bIns="508" rtlCol="0" anchor="t">
            <a:normAutofit lnSpcReduction="10000"/>
          </a:bodyPr>
          <a:lstStyle/>
          <a:p>
            <a:pPr marL="0" indent="0" algn="ctr">
              <a:buNone/>
            </a:pPr>
            <a:r>
              <a:rPr lang="en-US" sz="3000" b="1" dirty="0">
                <a:solidFill>
                  <a:srgbClr val="5F2209"/>
                </a:solidFill>
                <a:latin typeface="Aptos" pitchFamily="34" charset="0"/>
                <a:ea typeface="Aptos" pitchFamily="34" charset="-122"/>
                <a:cs typeface="Aptos" pitchFamily="34" charset="-120"/>
              </a:rPr>
              <a:t>Glucose control alone is not enough.</a:t>
            </a:r>
            <a:endParaRPr lang="en-US" sz="3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0">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CKD is often vascular disease wearing a kidney label</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10</a:t>
            </a:r>
            <a:endParaRPr lang="en-US" sz="800" dirty="0"/>
          </a:p>
        </p:txBody>
      </p:sp>
      <p:sp>
        <p:nvSpPr>
          <p:cNvPr id="7" name="Text 5"/>
          <p:cNvSpPr/>
          <p:nvPr/>
        </p:nvSpPr>
        <p:spPr>
          <a:xfrm>
            <a:off x="749808" y="1353312"/>
            <a:ext cx="5212080" cy="4663440"/>
          </a:xfrm>
          <a:prstGeom prst="rect">
            <a:avLst/>
          </a:prstGeom>
          <a:noFill/>
          <a:ln/>
        </p:spPr>
        <p:txBody>
          <a:bodyPr wrap="square" lIns="762" tIns="762" rIns="762" bIns="762" rtlCol="0" anchor="ctr">
            <a:normAutofit/>
          </a:bodyPr>
          <a:lstStyle/>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Hypertension transmits pressure to the glomerulus and accelerates arteriosclerosis.</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Arteriosclerosis and arterial stiffness reduce renal reserve.</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Heart failure and venous congestion can lower effective filtration.</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Microvascular rarefaction makes the kidney less tolerant of acute illness.</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Albuminuria is both a kidney signal and a vascular risk signal</a:t>
            </a:r>
            <a:r>
              <a:rPr lang="en-US" sz="1500" dirty="0">
                <a:solidFill>
                  <a:srgbClr val="1F1714"/>
                </a:solidFill>
                <a:latin typeface="Aptos" pitchFamily="34" charset="0"/>
                <a:ea typeface="Aptos" pitchFamily="34" charset="-122"/>
                <a:cs typeface="Aptos" pitchFamily="34" charset="-120"/>
              </a:rPr>
              <a:t>.</a:t>
            </a:r>
            <a:endParaRPr lang="en-US" sz="1500" dirty="0"/>
          </a:p>
        </p:txBody>
      </p:sp>
      <p:sp>
        <p:nvSpPr>
          <p:cNvPr id="10" name="Text 8"/>
          <p:cNvSpPr/>
          <p:nvPr/>
        </p:nvSpPr>
        <p:spPr>
          <a:xfrm>
            <a:off x="6679568" y="1520403"/>
            <a:ext cx="4355470" cy="1861668"/>
          </a:xfrm>
          <a:prstGeom prst="rect">
            <a:avLst/>
          </a:prstGeom>
          <a:solidFill>
            <a:schemeClr val="bg2"/>
          </a:solidFill>
          <a:ln/>
        </p:spPr>
        <p:txBody>
          <a:bodyPr wrap="square" lIns="0" tIns="0" rIns="0" bIns="0" rtlCol="0" anchor="ctr">
            <a:spAutoFit/>
          </a:bodyPr>
          <a:lstStyle/>
          <a:p>
            <a:pPr marL="0" indent="0">
              <a:buNone/>
            </a:pPr>
            <a:r>
              <a:rPr lang="en-US" sz="2400" dirty="0">
                <a:solidFill>
                  <a:srgbClr val="53382C"/>
                </a:solidFill>
                <a:latin typeface="Aptos" pitchFamily="34" charset="0"/>
                <a:ea typeface="Aptos" pitchFamily="34" charset="-122"/>
                <a:cs typeface="Aptos" pitchFamily="34" charset="-120"/>
              </a:rPr>
              <a:t>CKD care is cardiovascular prevention: BP, statin, diabetes therapy, smoking cessation, sleep apnea, exercise, and volume control.</a:t>
            </a:r>
            <a:endParaRPr lang="en-US" sz="2400" dirty="0">
              <a:solidFill>
                <a:srgbClr val="53382C"/>
              </a:solidFill>
            </a:endParaRPr>
          </a:p>
        </p:txBody>
      </p:sp>
      <p:sp>
        <p:nvSpPr>
          <p:cNvPr id="13" name="Text 11"/>
          <p:cNvSpPr/>
          <p:nvPr/>
        </p:nvSpPr>
        <p:spPr>
          <a:xfrm>
            <a:off x="6679569" y="3793525"/>
            <a:ext cx="4187952" cy="2001794"/>
          </a:xfrm>
          <a:prstGeom prst="rect">
            <a:avLst/>
          </a:prstGeom>
          <a:noFill/>
          <a:ln/>
        </p:spPr>
        <p:txBody>
          <a:bodyPr wrap="square" lIns="0" tIns="0" rIns="0" bIns="0" rtlCol="0" anchor="ctr">
            <a:normAutofit fontScale="77500" lnSpcReduction="20000"/>
          </a:bodyPr>
          <a:lstStyle/>
          <a:p>
            <a:pPr marL="0" indent="0">
              <a:lnSpc>
                <a:spcPct val="120000"/>
              </a:lnSpc>
              <a:buNone/>
            </a:pPr>
            <a:r>
              <a:rPr lang="en-US" sz="2800" dirty="0">
                <a:solidFill>
                  <a:srgbClr val="1F1714"/>
                </a:solidFill>
                <a:latin typeface="Aptos" pitchFamily="34" charset="0"/>
                <a:ea typeface="Aptos" pitchFamily="34" charset="-122"/>
                <a:cs typeface="Aptos" pitchFamily="34" charset="-120"/>
              </a:rPr>
              <a:t>Resistant hypertension, unexplained hypokalemia, sudden creatinine rise after RAS blockade, or asymmetric kidneys should prompt secondary-cause thinking</a:t>
            </a:r>
            <a:endParaRPr lang="en-US" sz="2800" dirty="0"/>
          </a:p>
        </p:txBody>
      </p:sp>
      <p:sp>
        <p:nvSpPr>
          <p:cNvPr id="14" name="Text 3">
            <a:extLst>
              <a:ext uri="{FF2B5EF4-FFF2-40B4-BE49-F238E27FC236}">
                <a16:creationId xmlns:a16="http://schemas.microsoft.com/office/drawing/2014/main" id="{CCDE9973-EA36-AC33-F16B-B915B2AEE719}"/>
              </a:ext>
            </a:extLst>
          </p:cNvPr>
          <p:cNvSpPr/>
          <p:nvPr/>
        </p:nvSpPr>
        <p:spPr>
          <a:xfrm>
            <a:off x="290456" y="6293224"/>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1">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Fibrosis is the final common pathway</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11</a:t>
            </a:r>
            <a:endParaRPr lang="en-US" sz="800" dirty="0"/>
          </a:p>
        </p:txBody>
      </p:sp>
      <p:sp>
        <p:nvSpPr>
          <p:cNvPr id="7" name="Text 5"/>
          <p:cNvSpPr/>
          <p:nvPr/>
        </p:nvSpPr>
        <p:spPr>
          <a:xfrm>
            <a:off x="749808" y="1353311"/>
            <a:ext cx="10607040" cy="1721793"/>
          </a:xfrm>
          <a:prstGeom prst="rect">
            <a:avLst/>
          </a:prstGeom>
          <a:noFill/>
          <a:ln/>
        </p:spPr>
        <p:txBody>
          <a:bodyPr wrap="square" lIns="635" tIns="635" rIns="635" bIns="635" rtlCol="0" anchor="t">
            <a:normAutofit/>
          </a:bodyPr>
          <a:lstStyle/>
          <a:p>
            <a:pPr marL="0" indent="0">
              <a:buNone/>
            </a:pPr>
            <a:r>
              <a:rPr lang="en-US" sz="2800" dirty="0">
                <a:solidFill>
                  <a:srgbClr val="1F1714"/>
                </a:solidFill>
                <a:latin typeface="Aptos" pitchFamily="34" charset="0"/>
                <a:ea typeface="Aptos" pitchFamily="34" charset="-122"/>
                <a:cs typeface="Aptos" pitchFamily="34" charset="-120"/>
              </a:rPr>
              <a:t>Once injury becomes fibrosis, treatment shifts from cure to slowing loss, preventing complications, and preserving reserve. But fibrosis is not an excuse for nihilism: lowering ongoing injury still changes the slope.</a:t>
            </a:r>
            <a:endParaRPr lang="en-US" sz="2800" dirty="0"/>
          </a:p>
        </p:txBody>
      </p:sp>
      <p:sp>
        <p:nvSpPr>
          <p:cNvPr id="9" name="Text 7"/>
          <p:cNvSpPr/>
          <p:nvPr/>
        </p:nvSpPr>
        <p:spPr>
          <a:xfrm>
            <a:off x="640080" y="4069084"/>
            <a:ext cx="2011680" cy="960116"/>
          </a:xfrm>
          <a:prstGeom prst="rect">
            <a:avLst/>
          </a:prstGeom>
          <a:noFill/>
          <a:ln/>
        </p:spPr>
        <p:txBody>
          <a:bodyPr wrap="square" lIns="0" tIns="0" rIns="0" bIns="0" rtlCol="0" anchor="ctr"/>
          <a:lstStyle/>
          <a:p>
            <a:pPr marL="0" indent="0" algn="ctr">
              <a:buNone/>
            </a:pPr>
            <a:endParaRPr lang="en-US" sz="3600" dirty="0"/>
          </a:p>
        </p:txBody>
      </p:sp>
      <p:sp>
        <p:nvSpPr>
          <p:cNvPr id="12" name="Text 10"/>
          <p:cNvSpPr/>
          <p:nvPr/>
        </p:nvSpPr>
        <p:spPr>
          <a:xfrm>
            <a:off x="2999232" y="3343495"/>
            <a:ext cx="1600200" cy="2697475"/>
          </a:xfrm>
          <a:prstGeom prst="rect">
            <a:avLst/>
          </a:prstGeom>
          <a:noFill/>
          <a:ln/>
        </p:spPr>
        <p:txBody>
          <a:bodyPr wrap="square" lIns="0" tIns="0" rIns="0" bIns="0" rtlCol="0" anchor="ctr"/>
          <a:lstStyle/>
          <a:p>
            <a:pPr marL="0" indent="0" algn="ctr">
              <a:buNone/>
            </a:pPr>
            <a:endParaRPr lang="en-US" sz="3600" dirty="0"/>
          </a:p>
        </p:txBody>
      </p:sp>
      <p:sp>
        <p:nvSpPr>
          <p:cNvPr id="22" name="Text 20"/>
          <p:cNvSpPr/>
          <p:nvPr/>
        </p:nvSpPr>
        <p:spPr>
          <a:xfrm>
            <a:off x="1365118" y="5297591"/>
            <a:ext cx="10149840" cy="411480"/>
          </a:xfrm>
          <a:prstGeom prst="rect">
            <a:avLst/>
          </a:prstGeom>
          <a:noFill/>
          <a:ln/>
        </p:spPr>
        <p:txBody>
          <a:bodyPr wrap="square" lIns="635" tIns="635" rIns="635" bIns="635" rtlCol="0" anchor="t">
            <a:normAutofit/>
          </a:bodyPr>
          <a:lstStyle/>
          <a:p>
            <a:pPr marL="0" indent="0">
              <a:buNone/>
            </a:pPr>
            <a:r>
              <a:rPr lang="en-US" sz="2200" b="1" dirty="0">
                <a:solidFill>
                  <a:srgbClr val="5F2209"/>
                </a:solidFill>
                <a:latin typeface="Aptos" pitchFamily="34" charset="0"/>
                <a:ea typeface="Aptos" pitchFamily="34" charset="-122"/>
                <a:cs typeface="Aptos" pitchFamily="34" charset="-120"/>
              </a:rPr>
              <a:t>The slope is the target: when you cannot reverse CKD, you can still slow it.</a:t>
            </a:r>
            <a:endParaRPr lang="en-US" sz="2200" dirty="0"/>
          </a:p>
        </p:txBody>
      </p:sp>
      <p:graphicFrame>
        <p:nvGraphicFramePr>
          <p:cNvPr id="23" name="Diagram 22">
            <a:extLst>
              <a:ext uri="{FF2B5EF4-FFF2-40B4-BE49-F238E27FC236}">
                <a16:creationId xmlns:a16="http://schemas.microsoft.com/office/drawing/2014/main" id="{F3D9A580-C715-5E85-5BF7-187ECC4C09FF}"/>
              </a:ext>
            </a:extLst>
          </p:cNvPr>
          <p:cNvGraphicFramePr/>
          <p:nvPr>
            <p:extLst>
              <p:ext uri="{D42A27DB-BD31-4B8C-83A1-F6EECF244321}">
                <p14:modId xmlns:p14="http://schemas.microsoft.com/office/powerpoint/2010/main" val="1888293891"/>
              </p:ext>
            </p:extLst>
          </p:nvPr>
        </p:nvGraphicFramePr>
        <p:xfrm>
          <a:off x="640080" y="2185416"/>
          <a:ext cx="10802112" cy="3584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2">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1307592" y="617467"/>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Aging lowers reserve but does not explain everything</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12</a:t>
            </a:r>
            <a:endParaRPr lang="en-US" sz="800" dirty="0"/>
          </a:p>
        </p:txBody>
      </p:sp>
      <p:sp>
        <p:nvSpPr>
          <p:cNvPr id="8" name="Shape 6"/>
          <p:cNvSpPr/>
          <p:nvPr/>
        </p:nvSpPr>
        <p:spPr>
          <a:xfrm>
            <a:off x="685799" y="1325879"/>
            <a:ext cx="10776397" cy="4353703"/>
          </a:xfrm>
          <a:prstGeom prst="roundRect">
            <a:avLst>
              <a:gd name="adj" fmla="val 2553"/>
            </a:avLst>
          </a:prstGeom>
          <a:solidFill>
            <a:srgbClr val="FFFFFF"/>
          </a:solidFill>
          <a:ln w="12700">
            <a:solidFill>
              <a:srgbClr val="DECFBE"/>
            </a:solidFill>
            <a:prstDash val="solid"/>
          </a:ln>
        </p:spPr>
        <p:txBody>
          <a:bodyPr/>
          <a:lstStyle/>
          <a:p>
            <a:endParaRPr lang="en-US"/>
          </a:p>
        </p:txBody>
      </p:sp>
      <p:sp>
        <p:nvSpPr>
          <p:cNvPr id="9" name="Text 7"/>
          <p:cNvSpPr/>
          <p:nvPr/>
        </p:nvSpPr>
        <p:spPr>
          <a:xfrm>
            <a:off x="832104" y="1453895"/>
            <a:ext cx="2953512" cy="605329"/>
          </a:xfrm>
          <a:prstGeom prst="rect">
            <a:avLst/>
          </a:prstGeom>
          <a:noFill/>
          <a:ln/>
        </p:spPr>
        <p:txBody>
          <a:bodyPr wrap="square" lIns="0" tIns="0" rIns="0" bIns="0" rtlCol="0" anchor="ctr">
            <a:noAutofit/>
          </a:bodyPr>
          <a:lstStyle/>
          <a:p>
            <a:pPr marL="0" indent="0">
              <a:buNone/>
            </a:pPr>
            <a:r>
              <a:rPr lang="en-US" sz="2400" b="1" dirty="0">
                <a:solidFill>
                  <a:srgbClr val="53382C"/>
                </a:solidFill>
                <a:latin typeface="Georgia" pitchFamily="34" charset="0"/>
                <a:ea typeface="Georgia" pitchFamily="34" charset="-122"/>
                <a:cs typeface="Georgia" pitchFamily="34" charset="-120"/>
              </a:rPr>
              <a:t>Expected with age</a:t>
            </a:r>
            <a:endParaRPr lang="en-US" sz="2400" dirty="0">
              <a:solidFill>
                <a:srgbClr val="53382C"/>
              </a:solidFill>
            </a:endParaRPr>
          </a:p>
        </p:txBody>
      </p:sp>
      <p:sp>
        <p:nvSpPr>
          <p:cNvPr id="10" name="Text 8"/>
          <p:cNvSpPr/>
          <p:nvPr/>
        </p:nvSpPr>
        <p:spPr>
          <a:xfrm>
            <a:off x="832104" y="1837943"/>
            <a:ext cx="2953512" cy="3159059"/>
          </a:xfrm>
          <a:prstGeom prst="rect">
            <a:avLst/>
          </a:prstGeom>
          <a:noFill/>
          <a:ln/>
        </p:spPr>
        <p:txBody>
          <a:bodyPr wrap="square" lIns="0" tIns="0" rIns="0" bIns="0" rtlCol="0" anchor="ctr">
            <a:noAutofit/>
          </a:bodyPr>
          <a:lstStyle/>
          <a:p>
            <a:pPr marL="0" indent="0">
              <a:buNone/>
            </a:pPr>
            <a:r>
              <a:rPr lang="en-US" sz="2400" dirty="0">
                <a:solidFill>
                  <a:srgbClr val="53382C"/>
                </a:solidFill>
                <a:latin typeface="Aptos" pitchFamily="34" charset="0"/>
                <a:ea typeface="Aptos" pitchFamily="34" charset="-122"/>
                <a:cs typeface="Aptos" pitchFamily="34" charset="-120"/>
              </a:rPr>
              <a:t>Nephron loss, glomerulosclerosis, tubular atrophy, interstitial fibrosis, vascular stiffness, and reduced reserve during illness.</a:t>
            </a:r>
            <a:endParaRPr lang="en-US" sz="2400" dirty="0">
              <a:solidFill>
                <a:srgbClr val="53382C"/>
              </a:solidFill>
            </a:endParaRPr>
          </a:p>
        </p:txBody>
      </p:sp>
      <p:sp>
        <p:nvSpPr>
          <p:cNvPr id="12" name="Text 10"/>
          <p:cNvSpPr/>
          <p:nvPr/>
        </p:nvSpPr>
        <p:spPr>
          <a:xfrm>
            <a:off x="4608576" y="1453895"/>
            <a:ext cx="2953512" cy="605329"/>
          </a:xfrm>
          <a:prstGeom prst="rect">
            <a:avLst/>
          </a:prstGeom>
          <a:noFill/>
          <a:ln/>
        </p:spPr>
        <p:txBody>
          <a:bodyPr wrap="square" lIns="0" tIns="0" rIns="0" bIns="0" rtlCol="0" anchor="ctr">
            <a:noAutofit/>
          </a:bodyPr>
          <a:lstStyle/>
          <a:p>
            <a:pPr marL="0" indent="0">
              <a:buNone/>
            </a:pPr>
            <a:r>
              <a:rPr lang="en-US" sz="2400" b="1" dirty="0">
                <a:solidFill>
                  <a:srgbClr val="53382C"/>
                </a:solidFill>
                <a:latin typeface="Georgia" pitchFamily="34" charset="0"/>
                <a:ea typeface="Georgia" pitchFamily="34" charset="-122"/>
                <a:cs typeface="Georgia" pitchFamily="34" charset="-120"/>
              </a:rPr>
              <a:t>Clinical traps</a:t>
            </a:r>
            <a:endParaRPr lang="en-US" sz="2400" dirty="0">
              <a:solidFill>
                <a:srgbClr val="53382C"/>
              </a:solidFill>
            </a:endParaRPr>
          </a:p>
        </p:txBody>
      </p:sp>
      <p:sp>
        <p:nvSpPr>
          <p:cNvPr id="13" name="Text 11"/>
          <p:cNvSpPr/>
          <p:nvPr/>
        </p:nvSpPr>
        <p:spPr>
          <a:xfrm>
            <a:off x="4608576" y="1837943"/>
            <a:ext cx="2953512" cy="3159059"/>
          </a:xfrm>
          <a:prstGeom prst="rect">
            <a:avLst/>
          </a:prstGeom>
          <a:noFill/>
          <a:ln/>
        </p:spPr>
        <p:txBody>
          <a:bodyPr wrap="square" lIns="0" tIns="0" rIns="0" bIns="0" rtlCol="0" anchor="ctr">
            <a:noAutofit/>
          </a:bodyPr>
          <a:lstStyle/>
          <a:p>
            <a:pPr marL="0" indent="0">
              <a:buNone/>
            </a:pPr>
            <a:r>
              <a:rPr lang="en-US" sz="2400" dirty="0">
                <a:solidFill>
                  <a:srgbClr val="53382C"/>
                </a:solidFill>
                <a:latin typeface="Aptos" pitchFamily="34" charset="0"/>
                <a:ea typeface="Aptos" pitchFamily="34" charset="-122"/>
                <a:cs typeface="Aptos" pitchFamily="34" charset="-120"/>
              </a:rPr>
              <a:t>Low muscle mass can hide low GFR. Polypharmacy and dehydration can mimic progression. Albuminuria is never just aging.</a:t>
            </a:r>
            <a:endParaRPr lang="en-US" sz="2400" dirty="0">
              <a:solidFill>
                <a:srgbClr val="53382C"/>
              </a:solidFill>
            </a:endParaRPr>
          </a:p>
        </p:txBody>
      </p:sp>
      <p:sp>
        <p:nvSpPr>
          <p:cNvPr id="15" name="Text 13"/>
          <p:cNvSpPr/>
          <p:nvPr/>
        </p:nvSpPr>
        <p:spPr>
          <a:xfrm>
            <a:off x="8385048" y="1453895"/>
            <a:ext cx="2953512" cy="605329"/>
          </a:xfrm>
          <a:prstGeom prst="rect">
            <a:avLst/>
          </a:prstGeom>
          <a:noFill/>
          <a:ln/>
        </p:spPr>
        <p:txBody>
          <a:bodyPr wrap="square" lIns="0" tIns="0" rIns="0" bIns="0" rtlCol="0" anchor="ctr">
            <a:noAutofit/>
          </a:bodyPr>
          <a:lstStyle/>
          <a:p>
            <a:pPr marL="0" indent="0">
              <a:buNone/>
            </a:pPr>
            <a:r>
              <a:rPr lang="en-US" sz="2400" b="1" dirty="0">
                <a:solidFill>
                  <a:srgbClr val="53382C"/>
                </a:solidFill>
                <a:latin typeface="Georgia" pitchFamily="34" charset="0"/>
                <a:ea typeface="Georgia" pitchFamily="34" charset="-122"/>
                <a:cs typeface="Georgia" pitchFamily="34" charset="-120"/>
              </a:rPr>
              <a:t>Best posture</a:t>
            </a:r>
            <a:endParaRPr lang="en-US" sz="2400" dirty="0">
              <a:solidFill>
                <a:srgbClr val="53382C"/>
              </a:solidFill>
            </a:endParaRPr>
          </a:p>
        </p:txBody>
      </p:sp>
      <p:sp>
        <p:nvSpPr>
          <p:cNvPr id="16" name="Text 14"/>
          <p:cNvSpPr/>
          <p:nvPr/>
        </p:nvSpPr>
        <p:spPr>
          <a:xfrm>
            <a:off x="8385048" y="1837943"/>
            <a:ext cx="2953512" cy="3159059"/>
          </a:xfrm>
          <a:prstGeom prst="rect">
            <a:avLst/>
          </a:prstGeom>
          <a:noFill/>
          <a:ln/>
        </p:spPr>
        <p:txBody>
          <a:bodyPr wrap="square" lIns="0" tIns="0" rIns="0" bIns="0" rtlCol="0" anchor="ctr">
            <a:noAutofit/>
          </a:bodyPr>
          <a:lstStyle/>
          <a:p>
            <a:pPr marL="0" indent="0">
              <a:buNone/>
            </a:pPr>
            <a:r>
              <a:rPr lang="en-US" sz="2400" dirty="0">
                <a:solidFill>
                  <a:srgbClr val="53382C"/>
                </a:solidFill>
                <a:latin typeface="Aptos" pitchFamily="34" charset="0"/>
                <a:ea typeface="Aptos" pitchFamily="34" charset="-122"/>
                <a:cs typeface="Aptos" pitchFamily="34" charset="-120"/>
              </a:rPr>
              <a:t>Use trajectory, ACR, urine sediment, cystatin C when needed, frailty, nutrition, falls, goals, and time-to-benefit.</a:t>
            </a:r>
            <a:endParaRPr lang="en-US" sz="2400" dirty="0">
              <a:solidFill>
                <a:srgbClr val="53382C"/>
              </a:solidFill>
            </a:endParaRPr>
          </a:p>
        </p:txBody>
      </p:sp>
      <p:sp>
        <p:nvSpPr>
          <p:cNvPr id="17" name="Text 15"/>
          <p:cNvSpPr/>
          <p:nvPr/>
        </p:nvSpPr>
        <p:spPr>
          <a:xfrm>
            <a:off x="991630" y="5966213"/>
            <a:ext cx="10332720" cy="457200"/>
          </a:xfrm>
          <a:prstGeom prst="rect">
            <a:avLst/>
          </a:prstGeom>
          <a:noFill/>
          <a:ln/>
        </p:spPr>
        <p:txBody>
          <a:bodyPr wrap="square" lIns="635" tIns="635" rIns="635" bIns="635" rtlCol="0" anchor="t">
            <a:normAutofit fontScale="92500"/>
          </a:bodyPr>
          <a:lstStyle/>
          <a:p>
            <a:pPr marL="0" indent="0">
              <a:buNone/>
            </a:pPr>
            <a:r>
              <a:rPr lang="en-US" sz="1900" b="1" dirty="0">
                <a:solidFill>
                  <a:srgbClr val="5F2209"/>
                </a:solidFill>
                <a:latin typeface="Aptos" pitchFamily="34" charset="0"/>
                <a:ea typeface="Aptos" pitchFamily="34" charset="-122"/>
                <a:cs typeface="Aptos" pitchFamily="34" charset="-120"/>
              </a:rPr>
              <a:t>Do not undertreat older adults because they are old; do not overtreat them as if they were young. </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3">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Risk stratification: what should make you call nephrology?</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13</a:t>
            </a:r>
            <a:endParaRPr lang="en-US" sz="800" dirty="0"/>
          </a:p>
        </p:txBody>
      </p:sp>
      <p:sp>
        <p:nvSpPr>
          <p:cNvPr id="7" name="Text 5"/>
          <p:cNvSpPr/>
          <p:nvPr/>
        </p:nvSpPr>
        <p:spPr>
          <a:xfrm>
            <a:off x="749808" y="1325880"/>
            <a:ext cx="10561320" cy="5349240"/>
          </a:xfrm>
          <a:prstGeom prst="rect">
            <a:avLst/>
          </a:prstGeom>
          <a:noFill/>
          <a:ln/>
        </p:spPr>
        <p:txBody>
          <a:bodyPr wrap="square" lIns="762" tIns="762" rIns="762" bIns="762" rtlCol="0" anchor="ctr">
            <a:normAutofit/>
          </a:bodyPr>
          <a:lstStyle/>
          <a:p>
            <a:pPr marL="457200" indent="-457200">
              <a:buFont typeface="Arial" panose="020B0604020202020204" pitchFamily="34" charset="0"/>
              <a:buChar char="•"/>
            </a:pPr>
            <a:r>
              <a:rPr lang="en-US" sz="2800" dirty="0">
                <a:solidFill>
                  <a:srgbClr val="1F1714"/>
                </a:solidFill>
                <a:latin typeface="Aptos" pitchFamily="34" charset="0"/>
                <a:ea typeface="Aptos" pitchFamily="34" charset="-122"/>
                <a:cs typeface="Aptos" pitchFamily="34" charset="-120"/>
              </a:rPr>
              <a:t>eGFR &lt;30 ml/min/1.73m</a:t>
            </a:r>
            <a:r>
              <a:rPr lang="en-US" sz="2800" baseline="30000" dirty="0">
                <a:solidFill>
                  <a:srgbClr val="1F1714"/>
                </a:solidFill>
                <a:latin typeface="Aptos" pitchFamily="34" charset="0"/>
                <a:ea typeface="Aptos" pitchFamily="34" charset="-122"/>
                <a:cs typeface="Aptos" pitchFamily="34" charset="-120"/>
              </a:rPr>
              <a:t>2 </a:t>
            </a:r>
            <a:r>
              <a:rPr lang="en-US" sz="2800" dirty="0">
                <a:solidFill>
                  <a:srgbClr val="1F1714"/>
                </a:solidFill>
                <a:latin typeface="Aptos" pitchFamily="34" charset="0"/>
                <a:ea typeface="Aptos" pitchFamily="34" charset="-122"/>
                <a:cs typeface="Aptos" pitchFamily="34" charset="-120"/>
              </a:rPr>
              <a:t>or rapid sustained decline.</a:t>
            </a:r>
            <a:endParaRPr lang="en-US" sz="2800" dirty="0"/>
          </a:p>
          <a:p>
            <a:pPr marL="457200" indent="-457200">
              <a:buFont typeface="Arial" panose="020B0604020202020204" pitchFamily="34" charset="0"/>
              <a:buChar char="•"/>
            </a:pPr>
            <a:r>
              <a:rPr lang="en-US" sz="2800" dirty="0">
                <a:solidFill>
                  <a:srgbClr val="1F1714"/>
                </a:solidFill>
                <a:latin typeface="Aptos" pitchFamily="34" charset="0"/>
                <a:ea typeface="Aptos" pitchFamily="34" charset="-122"/>
                <a:cs typeface="Aptos" pitchFamily="34" charset="-120"/>
              </a:rPr>
              <a:t>ACR &gt;300 mg/g, nephrotic-range proteinuria, or unexplained albuminuria.</a:t>
            </a:r>
            <a:endParaRPr lang="en-US" sz="2800" dirty="0"/>
          </a:p>
          <a:p>
            <a:pPr marL="457200" indent="-457200">
              <a:buFont typeface="Arial" panose="020B0604020202020204" pitchFamily="34" charset="0"/>
              <a:buChar char="•"/>
            </a:pPr>
            <a:r>
              <a:rPr lang="en-US" sz="2800" dirty="0">
                <a:solidFill>
                  <a:srgbClr val="1F1714"/>
                </a:solidFill>
                <a:latin typeface="Aptos" pitchFamily="34" charset="0"/>
                <a:ea typeface="Aptos" pitchFamily="34" charset="-122"/>
                <a:cs typeface="Aptos" pitchFamily="34" charset="-120"/>
              </a:rPr>
              <a:t>Active urine sediment, hematuria with proteinuria, suspected glomerulonephritis.</a:t>
            </a:r>
            <a:endParaRPr lang="en-US" sz="2800" dirty="0"/>
          </a:p>
          <a:p>
            <a:pPr marL="457200" indent="-457200">
              <a:buFont typeface="Arial" panose="020B0604020202020204" pitchFamily="34" charset="0"/>
              <a:buChar char="•"/>
            </a:pPr>
            <a:r>
              <a:rPr lang="en-US" sz="2800" dirty="0">
                <a:solidFill>
                  <a:srgbClr val="1F1714"/>
                </a:solidFill>
                <a:latin typeface="Aptos" pitchFamily="34" charset="0"/>
                <a:ea typeface="Aptos" pitchFamily="34" charset="-122"/>
                <a:cs typeface="Aptos" pitchFamily="34" charset="-120"/>
              </a:rPr>
              <a:t>Resistant hypertension, recurrent hyperkalemia, metabolic acidosis, anemia, CKD-MBD, or difficult volume.</a:t>
            </a:r>
            <a:endParaRPr lang="en-US" sz="2800" dirty="0"/>
          </a:p>
          <a:p>
            <a:pPr marL="457200" indent="-457200">
              <a:buFont typeface="Arial" panose="020B0604020202020204" pitchFamily="34" charset="0"/>
              <a:buChar char="•"/>
            </a:pPr>
            <a:r>
              <a:rPr lang="en-US" sz="2800" dirty="0">
                <a:solidFill>
                  <a:srgbClr val="1F1714"/>
                </a:solidFill>
                <a:latin typeface="Aptos" pitchFamily="34" charset="0"/>
                <a:ea typeface="Aptos" pitchFamily="34" charset="-122"/>
                <a:cs typeface="Aptos" pitchFamily="34" charset="-120"/>
              </a:rPr>
              <a:t>Unclear cause, hereditary disease, obstruction, cystic disease, or medication toxicity.</a:t>
            </a:r>
            <a:endParaRPr lang="en-US" sz="2800" dirty="0"/>
          </a:p>
          <a:p>
            <a:pPr marL="457200" indent="-457200">
              <a:buFont typeface="Arial" panose="020B0604020202020204" pitchFamily="34" charset="0"/>
              <a:buChar char="•"/>
            </a:pPr>
            <a:r>
              <a:rPr lang="en-US" sz="2800" dirty="0">
                <a:solidFill>
                  <a:srgbClr val="1F1714"/>
                </a:solidFill>
                <a:latin typeface="Aptos" pitchFamily="34" charset="0"/>
                <a:ea typeface="Aptos" pitchFamily="34" charset="-122"/>
                <a:cs typeface="Aptos" pitchFamily="34" charset="-120"/>
              </a:rPr>
              <a:t>Any patient approaching kidney failure who has not discussed modalities or transplant.</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sz="2000"/>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800" b="1" dirty="0">
                <a:solidFill>
                  <a:srgbClr val="5F2209"/>
                </a:solidFill>
                <a:latin typeface="Georgia" pitchFamily="34" charset="0"/>
                <a:ea typeface="Georgia" pitchFamily="34" charset="-122"/>
                <a:cs typeface="Georgia" pitchFamily="34" charset="-120"/>
              </a:rPr>
              <a:t>Modern CKD treatment is layered</a:t>
            </a:r>
            <a:endParaRPr lang="en-US" sz="2800" dirty="0"/>
          </a:p>
        </p:txBody>
      </p:sp>
      <p:sp>
        <p:nvSpPr>
          <p:cNvPr id="5" name="Text 3"/>
          <p:cNvSpPr/>
          <p:nvPr/>
        </p:nvSpPr>
        <p:spPr>
          <a:xfrm>
            <a:off x="223220" y="6263639"/>
            <a:ext cx="5316967" cy="566929"/>
          </a:xfrm>
          <a:prstGeom prst="rect">
            <a:avLst/>
          </a:prstGeom>
          <a:noFill/>
          <a:ln/>
        </p:spPr>
        <p:txBody>
          <a:bodyPr wrap="square" lIns="0" tIns="0" rIns="0" bIns="0" rtlCol="0" anchor="ctr"/>
          <a:lstStyle/>
          <a:p>
            <a:pPr marL="0" indent="0">
              <a:buNone/>
            </a:pPr>
            <a:r>
              <a:rPr lang="en-US" sz="2000" dirty="0">
                <a:solidFill>
                  <a:srgbClr val="5F646D"/>
                </a:solidFill>
                <a:latin typeface="Aptos" pitchFamily="34" charset="0"/>
                <a:ea typeface="Aptos" pitchFamily="34" charset="-122"/>
                <a:cs typeface="Aptos" pitchFamily="34" charset="-120"/>
              </a:rPr>
              <a:t>Nephrology for the Non-Nephrologist</a:t>
            </a:r>
            <a:endParaRPr lang="en-US" sz="20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2000" dirty="0">
                <a:solidFill>
                  <a:srgbClr val="5F646D"/>
                </a:solidFill>
                <a:latin typeface="Aptos" pitchFamily="34" charset="0"/>
                <a:ea typeface="Aptos" pitchFamily="34" charset="-122"/>
                <a:cs typeface="Aptos" pitchFamily="34" charset="-120"/>
              </a:rPr>
              <a:t>14</a:t>
            </a:r>
            <a:endParaRPr lang="en-US" sz="2000" dirty="0"/>
          </a:p>
        </p:txBody>
      </p:sp>
      <p:sp>
        <p:nvSpPr>
          <p:cNvPr id="8" name="Text 6"/>
          <p:cNvSpPr/>
          <p:nvPr/>
        </p:nvSpPr>
        <p:spPr>
          <a:xfrm>
            <a:off x="450747" y="1355598"/>
            <a:ext cx="2048252" cy="178307"/>
          </a:xfrm>
          <a:prstGeom prst="rect">
            <a:avLst/>
          </a:prstGeom>
          <a:noFill/>
          <a:ln/>
        </p:spPr>
        <p:txBody>
          <a:bodyPr wrap="square" lIns="0" tIns="0" rIns="0" bIns="0" rtlCol="0" anchor="ctr">
            <a:noAutofit/>
          </a:bodyPr>
          <a:lstStyle/>
          <a:p>
            <a:pPr marL="0" indent="0" algn="ctr">
              <a:buNone/>
            </a:pPr>
            <a:r>
              <a:rPr lang="en-US" sz="2800" b="1" dirty="0">
                <a:solidFill>
                  <a:schemeClr val="accent6">
                    <a:lumMod val="50000"/>
                  </a:schemeClr>
                </a:solidFill>
                <a:latin typeface="Georgia" pitchFamily="34" charset="0"/>
                <a:ea typeface="Georgia" pitchFamily="34" charset="-122"/>
                <a:cs typeface="Georgia" pitchFamily="34" charset="-120"/>
              </a:rPr>
              <a:t>Measures</a:t>
            </a:r>
            <a:endParaRPr lang="en-US" sz="2800" dirty="0">
              <a:solidFill>
                <a:schemeClr val="accent6">
                  <a:lumMod val="50000"/>
                </a:schemeClr>
              </a:solidFill>
            </a:endParaRPr>
          </a:p>
        </p:txBody>
      </p:sp>
      <p:sp>
        <p:nvSpPr>
          <p:cNvPr id="9" name="Text 7"/>
          <p:cNvSpPr/>
          <p:nvPr/>
        </p:nvSpPr>
        <p:spPr>
          <a:xfrm>
            <a:off x="649223" y="2020823"/>
            <a:ext cx="2048253" cy="2907793"/>
          </a:xfrm>
          <a:prstGeom prst="rect">
            <a:avLst/>
          </a:prstGeom>
          <a:noFill/>
          <a:ln/>
        </p:spPr>
        <p:txBody>
          <a:bodyPr wrap="square" lIns="0" tIns="0" rIns="0" bIns="0" rtlCol="0" anchor="t">
            <a:normAutofit/>
          </a:bodyPr>
          <a:lstStyle/>
          <a:p>
            <a:pPr marL="0" indent="0">
              <a:buNone/>
            </a:pPr>
            <a:r>
              <a:rPr lang="en-US" sz="2800" dirty="0">
                <a:solidFill>
                  <a:srgbClr val="1F1714"/>
                </a:solidFill>
                <a:latin typeface="Aptos" pitchFamily="34" charset="0"/>
                <a:ea typeface="Aptos" pitchFamily="34" charset="-122"/>
                <a:cs typeface="Aptos" pitchFamily="34" charset="-120"/>
              </a:rPr>
              <a:t>eGFR trend</a:t>
            </a:r>
            <a:br>
              <a:rPr lang="en-US" sz="2800" dirty="0">
                <a:solidFill>
                  <a:srgbClr val="1F1714"/>
                </a:solidFill>
                <a:latin typeface="Aptos" pitchFamily="34" charset="0"/>
                <a:ea typeface="Aptos" pitchFamily="34" charset="-122"/>
                <a:cs typeface="Aptos" pitchFamily="34" charset="-120"/>
              </a:rPr>
            </a:br>
            <a:r>
              <a:rPr lang="en-US" sz="2800" dirty="0">
                <a:solidFill>
                  <a:srgbClr val="1F1714"/>
                </a:solidFill>
                <a:latin typeface="Aptos" pitchFamily="34" charset="0"/>
                <a:ea typeface="Aptos" pitchFamily="34" charset="-122"/>
                <a:cs typeface="Aptos" pitchFamily="34" charset="-120"/>
              </a:rPr>
              <a:t>UACR Sediment </a:t>
            </a:r>
          </a:p>
          <a:p>
            <a:pPr marL="0" indent="0">
              <a:buNone/>
            </a:pPr>
            <a:r>
              <a:rPr lang="en-US" sz="2800" dirty="0">
                <a:solidFill>
                  <a:srgbClr val="1F1714"/>
                </a:solidFill>
                <a:latin typeface="Aptos" pitchFamily="34" charset="0"/>
                <a:ea typeface="Aptos" pitchFamily="34" charset="-122"/>
                <a:cs typeface="Aptos" pitchFamily="34" charset="-120"/>
              </a:rPr>
              <a:t>BP</a:t>
            </a:r>
          </a:p>
        </p:txBody>
      </p:sp>
      <p:sp>
        <p:nvSpPr>
          <p:cNvPr id="11" name="Text 9"/>
          <p:cNvSpPr/>
          <p:nvPr/>
        </p:nvSpPr>
        <p:spPr>
          <a:xfrm>
            <a:off x="2697476" y="1600871"/>
            <a:ext cx="1764792" cy="292608"/>
          </a:xfrm>
          <a:prstGeom prst="rect">
            <a:avLst/>
          </a:prstGeom>
          <a:noFill/>
          <a:ln/>
        </p:spPr>
        <p:txBody>
          <a:bodyPr wrap="square" lIns="0" tIns="0" rIns="0" bIns="0" rtlCol="0" anchor="ctr">
            <a:noAutofit/>
          </a:bodyPr>
          <a:lstStyle/>
          <a:p>
            <a:pPr marL="0" indent="0" algn="ctr">
              <a:buNone/>
            </a:pPr>
            <a:r>
              <a:rPr lang="en-US" sz="2800" b="1" dirty="0">
                <a:solidFill>
                  <a:schemeClr val="accent6">
                    <a:lumMod val="50000"/>
                  </a:schemeClr>
                </a:solidFill>
                <a:latin typeface="Georgia" pitchFamily="34" charset="0"/>
                <a:ea typeface="Georgia" pitchFamily="34" charset="-122"/>
                <a:cs typeface="Georgia" pitchFamily="34" charset="-120"/>
              </a:rPr>
              <a:t>Lifestyle</a:t>
            </a:r>
            <a:endParaRPr lang="en-US" sz="2800" dirty="0">
              <a:solidFill>
                <a:schemeClr val="accent6">
                  <a:lumMod val="50000"/>
                </a:schemeClr>
              </a:solidFill>
            </a:endParaRPr>
          </a:p>
        </p:txBody>
      </p:sp>
      <p:sp>
        <p:nvSpPr>
          <p:cNvPr id="12" name="Text 10"/>
          <p:cNvSpPr/>
          <p:nvPr/>
        </p:nvSpPr>
        <p:spPr>
          <a:xfrm>
            <a:off x="2881703" y="2276856"/>
            <a:ext cx="2048257" cy="2907792"/>
          </a:xfrm>
          <a:prstGeom prst="rect">
            <a:avLst/>
          </a:prstGeom>
          <a:noFill/>
          <a:ln/>
        </p:spPr>
        <p:txBody>
          <a:bodyPr wrap="square" lIns="0" tIns="0" rIns="0" bIns="0" rtlCol="0" anchor="t">
            <a:normAutofit lnSpcReduction="10000"/>
          </a:bodyPr>
          <a:lstStyle/>
          <a:p>
            <a:pPr marL="0" indent="0">
              <a:buNone/>
            </a:pPr>
            <a:r>
              <a:rPr lang="en-US" sz="2400" dirty="0">
                <a:solidFill>
                  <a:srgbClr val="1F1714"/>
                </a:solidFill>
                <a:latin typeface="Aptos" pitchFamily="34" charset="0"/>
                <a:ea typeface="Aptos" pitchFamily="34" charset="-122"/>
                <a:cs typeface="Aptos" pitchFamily="34" charset="-120"/>
              </a:rPr>
              <a:t>Plant dominant</a:t>
            </a:r>
          </a:p>
          <a:p>
            <a:pPr marL="0" indent="0">
              <a:buNone/>
            </a:pPr>
            <a:r>
              <a:rPr lang="en-US" sz="2400" dirty="0">
                <a:solidFill>
                  <a:srgbClr val="1F1714"/>
                </a:solidFill>
                <a:latin typeface="Aptos" pitchFamily="34" charset="0"/>
                <a:ea typeface="Aptos" pitchFamily="34" charset="-122"/>
                <a:cs typeface="Aptos" pitchFamily="34" charset="-120"/>
              </a:rPr>
              <a:t>Restrict Na Weight loss</a:t>
            </a:r>
          </a:p>
          <a:p>
            <a:pPr marL="0" indent="0">
              <a:buNone/>
            </a:pPr>
            <a:r>
              <a:rPr lang="en-US" sz="2400" dirty="0">
                <a:solidFill>
                  <a:srgbClr val="1F1714"/>
                </a:solidFill>
                <a:latin typeface="Aptos" pitchFamily="34" charset="0"/>
                <a:ea typeface="Aptos" pitchFamily="34" charset="-122"/>
                <a:cs typeface="Aptos" pitchFamily="34" charset="-120"/>
              </a:rPr>
              <a:t>Smoking cessation</a:t>
            </a:r>
          </a:p>
          <a:p>
            <a:pPr marL="0" indent="0">
              <a:buNone/>
            </a:pPr>
            <a:r>
              <a:rPr lang="en-US" sz="2400" dirty="0">
                <a:solidFill>
                  <a:srgbClr val="1F1714"/>
                </a:solidFill>
                <a:latin typeface="Aptos" pitchFamily="34" charset="0"/>
                <a:ea typeface="Aptos" pitchFamily="34" charset="-122"/>
                <a:cs typeface="Aptos" pitchFamily="34" charset="-120"/>
              </a:rPr>
              <a:t>Adequate sleep</a:t>
            </a:r>
          </a:p>
          <a:p>
            <a:pPr marL="0" indent="0">
              <a:buNone/>
            </a:pPr>
            <a:r>
              <a:rPr lang="en-US" sz="2400" dirty="0">
                <a:solidFill>
                  <a:srgbClr val="1F1714"/>
                </a:solidFill>
                <a:latin typeface="Aptos" pitchFamily="34" charset="0"/>
              </a:rPr>
              <a:t>Exercise</a:t>
            </a:r>
            <a:endParaRPr lang="en-US" sz="2400" dirty="0"/>
          </a:p>
        </p:txBody>
      </p:sp>
      <p:sp>
        <p:nvSpPr>
          <p:cNvPr id="14" name="Text 12"/>
          <p:cNvSpPr/>
          <p:nvPr/>
        </p:nvSpPr>
        <p:spPr>
          <a:xfrm>
            <a:off x="4937085" y="2020823"/>
            <a:ext cx="2257091" cy="123444"/>
          </a:xfrm>
          <a:prstGeom prst="rect">
            <a:avLst/>
          </a:prstGeom>
          <a:noFill/>
          <a:ln/>
        </p:spPr>
        <p:txBody>
          <a:bodyPr wrap="square" lIns="0" tIns="0" rIns="0" bIns="0" rtlCol="0" anchor="ctr">
            <a:noAutofit/>
          </a:bodyPr>
          <a:lstStyle/>
          <a:p>
            <a:pPr marL="0" indent="0" algn="ctr">
              <a:buNone/>
            </a:pPr>
            <a:r>
              <a:rPr lang="en-US" sz="2800" b="1" dirty="0">
                <a:solidFill>
                  <a:schemeClr val="accent6">
                    <a:lumMod val="50000"/>
                  </a:schemeClr>
                </a:solidFill>
                <a:latin typeface="Georgia" pitchFamily="34" charset="0"/>
                <a:ea typeface="Georgia" pitchFamily="34" charset="-122"/>
                <a:cs typeface="Georgia" pitchFamily="34" charset="-120"/>
              </a:rPr>
              <a:t>Vascular</a:t>
            </a:r>
            <a:endParaRPr lang="en-US" sz="2800" dirty="0">
              <a:solidFill>
                <a:schemeClr val="accent6">
                  <a:lumMod val="50000"/>
                </a:schemeClr>
              </a:solidFill>
            </a:endParaRPr>
          </a:p>
        </p:txBody>
      </p:sp>
      <p:sp>
        <p:nvSpPr>
          <p:cNvPr id="15" name="Text 13"/>
          <p:cNvSpPr/>
          <p:nvPr/>
        </p:nvSpPr>
        <p:spPr>
          <a:xfrm>
            <a:off x="5312664" y="2263140"/>
            <a:ext cx="1764792" cy="2848355"/>
          </a:xfrm>
          <a:prstGeom prst="rect">
            <a:avLst/>
          </a:prstGeom>
          <a:noFill/>
          <a:ln/>
        </p:spPr>
        <p:txBody>
          <a:bodyPr wrap="square" lIns="0" tIns="0" rIns="0" bIns="0" rtlCol="0" anchor="ctr">
            <a:normAutofit/>
          </a:bodyPr>
          <a:lstStyle/>
          <a:p>
            <a:pPr marL="0" indent="0">
              <a:buNone/>
            </a:pPr>
            <a:r>
              <a:rPr lang="en-US" sz="2800" dirty="0">
                <a:solidFill>
                  <a:srgbClr val="1F1714"/>
                </a:solidFill>
                <a:latin typeface="Aptos" pitchFamily="34" charset="0"/>
                <a:ea typeface="Aptos" pitchFamily="34" charset="-122"/>
                <a:cs typeface="Aptos" pitchFamily="34" charset="-120"/>
              </a:rPr>
              <a:t>BP control, ACEi/ARB</a:t>
            </a:r>
          </a:p>
          <a:p>
            <a:pPr marL="0" indent="0">
              <a:buNone/>
            </a:pPr>
            <a:r>
              <a:rPr lang="en-US" sz="2800" dirty="0">
                <a:solidFill>
                  <a:srgbClr val="1F1714"/>
                </a:solidFill>
                <a:latin typeface="Aptos" pitchFamily="34" charset="0"/>
                <a:ea typeface="Aptos" pitchFamily="34" charset="-122"/>
                <a:cs typeface="Aptos" pitchFamily="34" charset="-120"/>
              </a:rPr>
              <a:t>MRA</a:t>
            </a:r>
          </a:p>
          <a:p>
            <a:pPr marL="0" indent="0">
              <a:buNone/>
            </a:pPr>
            <a:r>
              <a:rPr lang="en-US" sz="2800" dirty="0">
                <a:solidFill>
                  <a:srgbClr val="1F1714"/>
                </a:solidFill>
                <a:latin typeface="Aptos" pitchFamily="34" charset="0"/>
              </a:rPr>
              <a:t>Coming: Endothelin agonists</a:t>
            </a:r>
            <a:endParaRPr lang="en-US" sz="2800" dirty="0"/>
          </a:p>
        </p:txBody>
      </p:sp>
      <p:sp>
        <p:nvSpPr>
          <p:cNvPr id="17" name="Text 15"/>
          <p:cNvSpPr/>
          <p:nvPr/>
        </p:nvSpPr>
        <p:spPr>
          <a:xfrm>
            <a:off x="7384452" y="2334405"/>
            <a:ext cx="2275511" cy="378671"/>
          </a:xfrm>
          <a:prstGeom prst="rect">
            <a:avLst/>
          </a:prstGeom>
          <a:noFill/>
          <a:ln/>
        </p:spPr>
        <p:txBody>
          <a:bodyPr wrap="square" lIns="0" tIns="0" rIns="0" bIns="0" rtlCol="0" anchor="ctr">
            <a:noAutofit/>
          </a:bodyPr>
          <a:lstStyle/>
          <a:p>
            <a:pPr marL="0" indent="0" algn="ctr">
              <a:buNone/>
            </a:pPr>
            <a:r>
              <a:rPr lang="en-US" sz="2800" b="1" dirty="0">
                <a:solidFill>
                  <a:schemeClr val="accent6">
                    <a:lumMod val="50000"/>
                  </a:schemeClr>
                </a:solidFill>
                <a:latin typeface="Georgia" pitchFamily="34" charset="0"/>
                <a:ea typeface="Georgia" pitchFamily="34" charset="-122"/>
                <a:cs typeface="Georgia" pitchFamily="34" charset="-120"/>
              </a:rPr>
              <a:t>Metabolism</a:t>
            </a:r>
            <a:endParaRPr lang="en-US" sz="2800" dirty="0">
              <a:solidFill>
                <a:schemeClr val="accent6">
                  <a:lumMod val="50000"/>
                </a:schemeClr>
              </a:solidFill>
            </a:endParaRPr>
          </a:p>
        </p:txBody>
      </p:sp>
      <p:sp>
        <p:nvSpPr>
          <p:cNvPr id="18" name="Text 16"/>
          <p:cNvSpPr/>
          <p:nvPr/>
        </p:nvSpPr>
        <p:spPr>
          <a:xfrm>
            <a:off x="7639812" y="2920699"/>
            <a:ext cx="1764792" cy="1709928"/>
          </a:xfrm>
          <a:prstGeom prst="rect">
            <a:avLst/>
          </a:prstGeom>
          <a:noFill/>
          <a:ln/>
        </p:spPr>
        <p:txBody>
          <a:bodyPr wrap="square" lIns="0" tIns="0" rIns="0" bIns="0" rtlCol="0" anchor="ctr">
            <a:normAutofit/>
          </a:bodyPr>
          <a:lstStyle/>
          <a:p>
            <a:pPr marL="0" indent="0">
              <a:buNone/>
            </a:pPr>
            <a:r>
              <a:rPr lang="en-US" sz="2800" dirty="0">
                <a:solidFill>
                  <a:srgbClr val="1F1714"/>
                </a:solidFill>
                <a:latin typeface="Aptos" pitchFamily="34" charset="0"/>
                <a:ea typeface="Aptos" pitchFamily="34" charset="-122"/>
                <a:cs typeface="Aptos" pitchFamily="34" charset="-120"/>
              </a:rPr>
              <a:t>SGLT2i, Diabetes Tx GLP-1</a:t>
            </a:r>
          </a:p>
          <a:p>
            <a:pPr marL="0" indent="0">
              <a:buNone/>
            </a:pPr>
            <a:r>
              <a:rPr lang="en-US" sz="2800" dirty="0">
                <a:solidFill>
                  <a:srgbClr val="1F1714"/>
                </a:solidFill>
                <a:latin typeface="Aptos" pitchFamily="34" charset="0"/>
              </a:rPr>
              <a:t>GLP-GIP</a:t>
            </a:r>
            <a:endParaRPr lang="en-US" sz="2800" dirty="0"/>
          </a:p>
        </p:txBody>
      </p:sp>
      <p:sp>
        <p:nvSpPr>
          <p:cNvPr id="20" name="Text 18"/>
          <p:cNvSpPr/>
          <p:nvPr/>
        </p:nvSpPr>
        <p:spPr>
          <a:xfrm>
            <a:off x="9103659" y="672083"/>
            <a:ext cx="2825496" cy="146304"/>
          </a:xfrm>
          <a:prstGeom prst="rect">
            <a:avLst/>
          </a:prstGeom>
          <a:noFill/>
          <a:ln/>
        </p:spPr>
        <p:txBody>
          <a:bodyPr wrap="square" lIns="0" tIns="0" rIns="0" bIns="0" rtlCol="0" anchor="ctr">
            <a:noAutofit/>
          </a:bodyPr>
          <a:lstStyle/>
          <a:p>
            <a:pPr marL="0" indent="0" algn="ctr">
              <a:buNone/>
            </a:pPr>
            <a:r>
              <a:rPr lang="en-US" sz="2800" b="1" dirty="0">
                <a:solidFill>
                  <a:schemeClr val="accent6">
                    <a:lumMod val="50000"/>
                  </a:schemeClr>
                </a:solidFill>
                <a:latin typeface="Arial" pitchFamily="34" charset="0"/>
                <a:ea typeface="Georgia" pitchFamily="34" charset="-122"/>
                <a:cs typeface="Georgia" pitchFamily="34" charset="-120"/>
              </a:rPr>
              <a:t>Complications</a:t>
            </a:r>
            <a:endParaRPr lang="en-US" sz="2800" dirty="0">
              <a:solidFill>
                <a:schemeClr val="accent6">
                  <a:lumMod val="50000"/>
                </a:schemeClr>
              </a:solidFill>
            </a:endParaRPr>
          </a:p>
        </p:txBody>
      </p:sp>
      <p:sp>
        <p:nvSpPr>
          <p:cNvPr id="21" name="Text 19"/>
          <p:cNvSpPr/>
          <p:nvPr/>
        </p:nvSpPr>
        <p:spPr>
          <a:xfrm>
            <a:off x="10346436" y="1495043"/>
            <a:ext cx="1764792" cy="1709928"/>
          </a:xfrm>
          <a:prstGeom prst="rect">
            <a:avLst/>
          </a:prstGeom>
          <a:noFill/>
          <a:ln/>
        </p:spPr>
        <p:txBody>
          <a:bodyPr wrap="square" lIns="0" tIns="0" rIns="0" bIns="0" rtlCol="0" anchor="ctr">
            <a:noAutofit/>
          </a:bodyPr>
          <a:lstStyle/>
          <a:p>
            <a:pPr marL="0" indent="0">
              <a:buNone/>
            </a:pPr>
            <a:r>
              <a:rPr lang="en-US" sz="2800" dirty="0">
                <a:solidFill>
                  <a:srgbClr val="1F1714"/>
                </a:solidFill>
                <a:latin typeface="Aptos" pitchFamily="34" charset="0"/>
                <a:ea typeface="Aptos" pitchFamily="34" charset="-122"/>
                <a:cs typeface="Aptos" pitchFamily="34" charset="-120"/>
              </a:rPr>
              <a:t>Anemia acidosis </a:t>
            </a:r>
            <a:r>
              <a:rPr lang="en-US" sz="2800" dirty="0" err="1">
                <a:solidFill>
                  <a:srgbClr val="1F1714"/>
                </a:solidFill>
                <a:latin typeface="Aptos" pitchFamily="34" charset="0"/>
                <a:ea typeface="Aptos" pitchFamily="34" charset="-122"/>
                <a:cs typeface="Aptos" pitchFamily="34" charset="-120"/>
              </a:rPr>
              <a:t>PotassiumBone</a:t>
            </a:r>
            <a:r>
              <a:rPr lang="en-US" sz="2800" dirty="0">
                <a:solidFill>
                  <a:srgbClr val="1F1714"/>
                </a:solidFill>
                <a:latin typeface="Aptos" pitchFamily="34" charset="0"/>
                <a:ea typeface="Aptos" pitchFamily="34" charset="-122"/>
                <a:cs typeface="Aptos" pitchFamily="34" charset="-120"/>
              </a:rPr>
              <a:t>-mineral disease</a:t>
            </a:r>
            <a:endParaRPr lang="en-US" sz="2800" dirty="0"/>
          </a:p>
        </p:txBody>
      </p:sp>
      <p:sp>
        <p:nvSpPr>
          <p:cNvPr id="22" name="Text 20"/>
          <p:cNvSpPr/>
          <p:nvPr/>
        </p:nvSpPr>
        <p:spPr>
          <a:xfrm>
            <a:off x="649224" y="5399531"/>
            <a:ext cx="10515600" cy="530352"/>
          </a:xfrm>
          <a:prstGeom prst="rect">
            <a:avLst/>
          </a:prstGeom>
          <a:noFill/>
          <a:ln/>
        </p:spPr>
        <p:txBody>
          <a:bodyPr wrap="square" lIns="635" tIns="635" rIns="635" bIns="635" rtlCol="0" anchor="t">
            <a:noAutofit/>
          </a:bodyPr>
          <a:lstStyle/>
          <a:p>
            <a:r>
              <a:rPr lang="en-US" sz="2000" b="1" dirty="0">
                <a:solidFill>
                  <a:srgbClr val="5F2209"/>
                </a:solidFill>
                <a:latin typeface="Aptos" pitchFamily="34" charset="0"/>
                <a:ea typeface="Aptos" pitchFamily="34" charset="-122"/>
                <a:cs typeface="Aptos" pitchFamily="34" charset="-120"/>
              </a:rPr>
              <a:t>Which combination best lowers kidney, cardiovascular, and treatment-burden risk for this person?</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E64DD-9EC7-C552-14CB-20FABF038F0B}"/>
              </a:ext>
            </a:extLst>
          </p:cNvPr>
          <p:cNvPicPr>
            <a:picLocks noChangeAspect="1"/>
          </p:cNvPicPr>
          <p:nvPr/>
        </p:nvPicPr>
        <p:blipFill>
          <a:blip r:embed="rId2"/>
          <a:stretch>
            <a:fillRect/>
          </a:stretch>
        </p:blipFill>
        <p:spPr>
          <a:xfrm>
            <a:off x="174813" y="-16802"/>
            <a:ext cx="11813502" cy="6874802"/>
          </a:xfrm>
          <a:prstGeom prst="rect">
            <a:avLst/>
          </a:prstGeom>
        </p:spPr>
      </p:pic>
    </p:spTree>
    <p:extLst>
      <p:ext uri="{BB962C8B-B14F-4D97-AF65-F5344CB8AC3E}">
        <p14:creationId xmlns:p14="http://schemas.microsoft.com/office/powerpoint/2010/main" val="338054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3" name="Text 1"/>
          <p:cNvSpPr/>
          <p:nvPr/>
        </p:nvSpPr>
        <p:spPr>
          <a:xfrm>
            <a:off x="690495" y="716246"/>
            <a:ext cx="5943600" cy="201168"/>
          </a:xfrm>
          <a:prstGeom prst="rect">
            <a:avLst/>
          </a:prstGeom>
          <a:noFill/>
          <a:ln/>
        </p:spPr>
        <p:txBody>
          <a:bodyPr wrap="square" lIns="0" tIns="0" rIns="0" bIns="0" rtlCol="0" anchor="ctr"/>
          <a:lstStyle/>
          <a:p>
            <a:pPr marL="0" indent="0">
              <a:buNone/>
            </a:pPr>
            <a:r>
              <a:rPr lang="en-US" sz="4000" b="1" dirty="0">
                <a:solidFill>
                  <a:srgbClr val="8A6C2F"/>
                </a:solidFill>
                <a:latin typeface="Arial" pitchFamily="34" charset="0"/>
                <a:ea typeface="Aptos" pitchFamily="34" charset="-122"/>
                <a:cs typeface="Aptos" pitchFamily="34" charset="-120"/>
              </a:rPr>
              <a:t>OBJECTIVES</a:t>
            </a:r>
            <a:endParaRPr lang="en-US" sz="24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2</a:t>
            </a:r>
            <a:endParaRPr lang="en-US" sz="800" dirty="0"/>
          </a:p>
        </p:txBody>
      </p:sp>
      <p:sp>
        <p:nvSpPr>
          <p:cNvPr id="7" name="Shape 5"/>
          <p:cNvSpPr/>
          <p:nvPr/>
        </p:nvSpPr>
        <p:spPr>
          <a:xfrm>
            <a:off x="566928" y="1417320"/>
            <a:ext cx="2514600" cy="4390356"/>
          </a:xfrm>
          <a:prstGeom prst="roundRect">
            <a:avLst>
              <a:gd name="adj" fmla="val 3636"/>
            </a:avLst>
          </a:prstGeom>
          <a:solidFill>
            <a:srgbClr val="FFFFFF"/>
          </a:solidFill>
          <a:ln w="12700">
            <a:solidFill>
              <a:srgbClr val="DECFBE"/>
            </a:solidFill>
            <a:prstDash val="solid"/>
          </a:ln>
        </p:spPr>
        <p:txBody>
          <a:bodyPr/>
          <a:lstStyle/>
          <a:p>
            <a:endParaRPr lang="en-US"/>
          </a:p>
        </p:txBody>
      </p:sp>
      <p:sp>
        <p:nvSpPr>
          <p:cNvPr id="8" name="Text 6"/>
          <p:cNvSpPr/>
          <p:nvPr/>
        </p:nvSpPr>
        <p:spPr>
          <a:xfrm>
            <a:off x="804672" y="1545336"/>
            <a:ext cx="2221992" cy="292608"/>
          </a:xfrm>
          <a:prstGeom prst="rect">
            <a:avLst/>
          </a:prstGeom>
          <a:noFill/>
          <a:ln/>
        </p:spPr>
        <p:txBody>
          <a:bodyPr wrap="square" lIns="0" tIns="0" rIns="0" bIns="0" rtlCol="0" anchor="ctr">
            <a:normAutofit fontScale="85000" lnSpcReduction="20000"/>
          </a:bodyPr>
          <a:lstStyle/>
          <a:p>
            <a:pPr marL="0" indent="0" algn="ctr">
              <a:buNone/>
            </a:pPr>
            <a:r>
              <a:rPr lang="en-US" sz="2600" b="1" dirty="0">
                <a:solidFill>
                  <a:srgbClr val="1F3A5F"/>
                </a:solidFill>
                <a:latin typeface="Georgia" pitchFamily="34" charset="0"/>
                <a:ea typeface="Georgia" pitchFamily="34" charset="-122"/>
                <a:cs typeface="Georgia" pitchFamily="34" charset="-120"/>
              </a:rPr>
              <a:t>Detect</a:t>
            </a:r>
            <a:endParaRPr lang="en-US" sz="1400" dirty="0"/>
          </a:p>
        </p:txBody>
      </p:sp>
      <p:sp>
        <p:nvSpPr>
          <p:cNvPr id="9" name="Text 7"/>
          <p:cNvSpPr/>
          <p:nvPr/>
        </p:nvSpPr>
        <p:spPr>
          <a:xfrm>
            <a:off x="804672" y="1929383"/>
            <a:ext cx="2221992" cy="3730011"/>
          </a:xfrm>
          <a:prstGeom prst="rect">
            <a:avLst/>
          </a:prstGeom>
          <a:noFill/>
          <a:ln/>
        </p:spPr>
        <p:txBody>
          <a:bodyPr wrap="square" lIns="0" tIns="0" rIns="0" bIns="0" rtlCol="0" anchor="t" anchorCtr="0">
            <a:normAutofit/>
          </a:bodyPr>
          <a:lstStyle/>
          <a:p>
            <a:pPr marL="0" indent="0">
              <a:buNone/>
            </a:pPr>
            <a:r>
              <a:rPr lang="en-US" sz="2400" dirty="0">
                <a:solidFill>
                  <a:srgbClr val="1F1714"/>
                </a:solidFill>
                <a:latin typeface="Aptos" pitchFamily="34" charset="0"/>
                <a:ea typeface="Aptos" pitchFamily="34" charset="-122"/>
                <a:cs typeface="Aptos" pitchFamily="34" charset="-120"/>
              </a:rPr>
              <a:t>Use eGFR, albuminuria, urine sediment, imaging, and trajectory to recognize kidney disease early</a:t>
            </a:r>
            <a:r>
              <a:rPr lang="en-US" sz="1060" dirty="0">
                <a:solidFill>
                  <a:srgbClr val="1F1714"/>
                </a:solidFill>
                <a:latin typeface="Aptos" pitchFamily="34" charset="0"/>
                <a:ea typeface="Aptos" pitchFamily="34" charset="-122"/>
                <a:cs typeface="Aptos" pitchFamily="34" charset="-120"/>
              </a:rPr>
              <a:t>.</a:t>
            </a:r>
            <a:endParaRPr lang="en-US" sz="1060" dirty="0"/>
          </a:p>
        </p:txBody>
      </p:sp>
      <p:sp>
        <p:nvSpPr>
          <p:cNvPr id="10" name="Shape 8"/>
          <p:cNvSpPr/>
          <p:nvPr/>
        </p:nvSpPr>
        <p:spPr>
          <a:xfrm>
            <a:off x="3401568" y="1417320"/>
            <a:ext cx="2514600" cy="4390356"/>
          </a:xfrm>
          <a:prstGeom prst="roundRect">
            <a:avLst>
              <a:gd name="adj" fmla="val 3636"/>
            </a:avLst>
          </a:prstGeom>
          <a:solidFill>
            <a:srgbClr val="FFFFFF"/>
          </a:solidFill>
          <a:ln w="12700">
            <a:solidFill>
              <a:srgbClr val="DECFBE"/>
            </a:solidFill>
            <a:prstDash val="solid"/>
          </a:ln>
        </p:spPr>
        <p:txBody>
          <a:bodyPr/>
          <a:lstStyle/>
          <a:p>
            <a:endParaRPr lang="en-US"/>
          </a:p>
        </p:txBody>
      </p:sp>
      <p:sp>
        <p:nvSpPr>
          <p:cNvPr id="11" name="Text 9"/>
          <p:cNvSpPr/>
          <p:nvPr/>
        </p:nvSpPr>
        <p:spPr>
          <a:xfrm>
            <a:off x="3547872" y="1545336"/>
            <a:ext cx="2221992" cy="292608"/>
          </a:xfrm>
          <a:prstGeom prst="rect">
            <a:avLst/>
          </a:prstGeom>
          <a:noFill/>
          <a:ln/>
        </p:spPr>
        <p:txBody>
          <a:bodyPr wrap="square" lIns="0" tIns="0" rIns="0" bIns="0" rtlCol="0" anchor="ctr">
            <a:normAutofit fontScale="92500" lnSpcReduction="20000"/>
          </a:bodyPr>
          <a:lstStyle/>
          <a:p>
            <a:pPr marL="0" indent="0" algn="ctr">
              <a:buNone/>
            </a:pPr>
            <a:r>
              <a:rPr lang="en-US" sz="2400" b="1" dirty="0">
                <a:solidFill>
                  <a:srgbClr val="1F3A5F"/>
                </a:solidFill>
                <a:latin typeface="Georgia" pitchFamily="34" charset="0"/>
                <a:ea typeface="Georgia" pitchFamily="34" charset="-122"/>
                <a:cs typeface="Georgia" pitchFamily="34" charset="-120"/>
              </a:rPr>
              <a:t>Explain</a:t>
            </a:r>
            <a:endParaRPr lang="en-US" sz="1400" dirty="0"/>
          </a:p>
        </p:txBody>
      </p:sp>
      <p:sp>
        <p:nvSpPr>
          <p:cNvPr id="12" name="Text 10"/>
          <p:cNvSpPr/>
          <p:nvPr/>
        </p:nvSpPr>
        <p:spPr>
          <a:xfrm>
            <a:off x="3547872" y="1929383"/>
            <a:ext cx="2221992" cy="3606443"/>
          </a:xfrm>
          <a:prstGeom prst="rect">
            <a:avLst/>
          </a:prstGeom>
          <a:noFill/>
          <a:ln/>
        </p:spPr>
        <p:txBody>
          <a:bodyPr wrap="square" lIns="0" tIns="0" rIns="0" bIns="0" rtlCol="0" anchor="t" anchorCtr="0">
            <a:normAutofit/>
          </a:bodyPr>
          <a:lstStyle/>
          <a:p>
            <a:pPr marL="0" indent="0">
              <a:buNone/>
            </a:pPr>
            <a:r>
              <a:rPr lang="en-US" sz="2400" dirty="0">
                <a:solidFill>
                  <a:srgbClr val="1F1714"/>
                </a:solidFill>
                <a:latin typeface="Aptos" pitchFamily="34" charset="0"/>
                <a:ea typeface="Aptos" pitchFamily="34" charset="-122"/>
                <a:cs typeface="Aptos" pitchFamily="34" charset="-120"/>
              </a:rPr>
              <a:t>Teach the major progression loops: hyperfiltration, metabolic injury, vascular disease, fibrosis, and aging</a:t>
            </a:r>
            <a:r>
              <a:rPr lang="en-US" sz="1060" dirty="0">
                <a:solidFill>
                  <a:srgbClr val="1F1714"/>
                </a:solidFill>
                <a:latin typeface="Aptos" pitchFamily="34" charset="0"/>
                <a:ea typeface="Aptos" pitchFamily="34" charset="-122"/>
                <a:cs typeface="Aptos" pitchFamily="34" charset="-120"/>
              </a:rPr>
              <a:t>.</a:t>
            </a:r>
            <a:endParaRPr lang="en-US" sz="1060" dirty="0"/>
          </a:p>
        </p:txBody>
      </p:sp>
      <p:sp>
        <p:nvSpPr>
          <p:cNvPr id="13" name="Shape 11"/>
          <p:cNvSpPr/>
          <p:nvPr/>
        </p:nvSpPr>
        <p:spPr>
          <a:xfrm>
            <a:off x="6144768" y="1417320"/>
            <a:ext cx="2514600" cy="4390356"/>
          </a:xfrm>
          <a:prstGeom prst="roundRect">
            <a:avLst>
              <a:gd name="adj" fmla="val 3636"/>
            </a:avLst>
          </a:prstGeom>
          <a:solidFill>
            <a:srgbClr val="FFFFFF"/>
          </a:solidFill>
          <a:ln w="12700">
            <a:solidFill>
              <a:srgbClr val="DECFBE"/>
            </a:solidFill>
            <a:prstDash val="solid"/>
          </a:ln>
        </p:spPr>
        <p:txBody>
          <a:bodyPr/>
          <a:lstStyle/>
          <a:p>
            <a:endParaRPr lang="en-US"/>
          </a:p>
        </p:txBody>
      </p:sp>
      <p:sp>
        <p:nvSpPr>
          <p:cNvPr id="14" name="Text 12"/>
          <p:cNvSpPr/>
          <p:nvPr/>
        </p:nvSpPr>
        <p:spPr>
          <a:xfrm>
            <a:off x="6291072" y="1545336"/>
            <a:ext cx="2221992" cy="292608"/>
          </a:xfrm>
          <a:prstGeom prst="rect">
            <a:avLst/>
          </a:prstGeom>
          <a:noFill/>
          <a:ln/>
        </p:spPr>
        <p:txBody>
          <a:bodyPr wrap="square" lIns="0" tIns="0" rIns="0" bIns="0" rtlCol="0" anchor="ctr">
            <a:normAutofit fontScale="92500" lnSpcReduction="20000"/>
          </a:bodyPr>
          <a:lstStyle/>
          <a:p>
            <a:pPr marL="0" indent="0" algn="ctr">
              <a:buNone/>
            </a:pPr>
            <a:r>
              <a:rPr lang="en-US" sz="2400" b="1" dirty="0">
                <a:solidFill>
                  <a:srgbClr val="1F3A5F"/>
                </a:solidFill>
                <a:latin typeface="Georgia" pitchFamily="34" charset="0"/>
                <a:ea typeface="Georgia" pitchFamily="34" charset="-122"/>
                <a:cs typeface="Georgia" pitchFamily="34" charset="-120"/>
              </a:rPr>
              <a:t>Protect</a:t>
            </a:r>
            <a:endParaRPr lang="en-US" sz="1400" dirty="0"/>
          </a:p>
        </p:txBody>
      </p:sp>
      <p:sp>
        <p:nvSpPr>
          <p:cNvPr id="15" name="Text 13"/>
          <p:cNvSpPr/>
          <p:nvPr/>
        </p:nvSpPr>
        <p:spPr>
          <a:xfrm>
            <a:off x="6291072" y="1929384"/>
            <a:ext cx="2221992" cy="2765739"/>
          </a:xfrm>
          <a:prstGeom prst="rect">
            <a:avLst/>
          </a:prstGeom>
          <a:noFill/>
          <a:ln/>
        </p:spPr>
        <p:txBody>
          <a:bodyPr wrap="square" lIns="0" tIns="0" rIns="0" bIns="0" rtlCol="0" anchor="t" anchorCtr="0">
            <a:noAutofit/>
          </a:bodyPr>
          <a:lstStyle/>
          <a:p>
            <a:pPr marL="0" indent="0">
              <a:buNone/>
            </a:pPr>
            <a:r>
              <a:rPr lang="en-US" sz="2400" dirty="0">
                <a:solidFill>
                  <a:srgbClr val="1F1714"/>
                </a:solidFill>
                <a:latin typeface="Aptos" pitchFamily="34" charset="0"/>
                <a:ea typeface="Aptos" pitchFamily="34" charset="-122"/>
                <a:cs typeface="Aptos" pitchFamily="34" charset="-120"/>
              </a:rPr>
              <a:t>Layer lifestyle, blood pressure, RAS blockade, SGLT2 inhibition, diabetes therapy, and complication management.</a:t>
            </a:r>
            <a:endParaRPr lang="en-US" sz="2400" dirty="0"/>
          </a:p>
        </p:txBody>
      </p:sp>
      <p:sp>
        <p:nvSpPr>
          <p:cNvPr id="16" name="Shape 14"/>
          <p:cNvSpPr/>
          <p:nvPr/>
        </p:nvSpPr>
        <p:spPr>
          <a:xfrm>
            <a:off x="8887968" y="1417320"/>
            <a:ext cx="2514600" cy="4390356"/>
          </a:xfrm>
          <a:prstGeom prst="roundRect">
            <a:avLst>
              <a:gd name="adj" fmla="val 3636"/>
            </a:avLst>
          </a:prstGeom>
          <a:solidFill>
            <a:srgbClr val="FFFFFF"/>
          </a:solidFill>
          <a:ln w="12700">
            <a:solidFill>
              <a:srgbClr val="DECFBE"/>
            </a:solidFill>
            <a:prstDash val="solid"/>
          </a:ln>
        </p:spPr>
        <p:txBody>
          <a:bodyPr/>
          <a:lstStyle/>
          <a:p>
            <a:endParaRPr lang="en-US"/>
          </a:p>
        </p:txBody>
      </p:sp>
      <p:sp>
        <p:nvSpPr>
          <p:cNvPr id="17" name="Text 15"/>
          <p:cNvSpPr/>
          <p:nvPr/>
        </p:nvSpPr>
        <p:spPr>
          <a:xfrm>
            <a:off x="9034272" y="1545336"/>
            <a:ext cx="2221992" cy="292608"/>
          </a:xfrm>
          <a:prstGeom prst="rect">
            <a:avLst/>
          </a:prstGeom>
          <a:noFill/>
          <a:ln/>
        </p:spPr>
        <p:txBody>
          <a:bodyPr wrap="square" lIns="0" tIns="0" rIns="0" bIns="0" rtlCol="0" anchor="ctr">
            <a:normAutofit fontScale="92500" lnSpcReduction="20000"/>
          </a:bodyPr>
          <a:lstStyle/>
          <a:p>
            <a:pPr marL="0" indent="0" algn="ctr">
              <a:buNone/>
            </a:pPr>
            <a:r>
              <a:rPr lang="en-US" sz="2400" b="1" dirty="0">
                <a:solidFill>
                  <a:srgbClr val="1F3A5F"/>
                </a:solidFill>
                <a:latin typeface="Georgia" pitchFamily="34" charset="0"/>
                <a:ea typeface="Georgia" pitchFamily="34" charset="-122"/>
                <a:cs typeface="Georgia" pitchFamily="34" charset="-120"/>
              </a:rPr>
              <a:t>Plan</a:t>
            </a:r>
            <a:endParaRPr lang="en-US" sz="1400" dirty="0"/>
          </a:p>
        </p:txBody>
      </p:sp>
      <p:sp>
        <p:nvSpPr>
          <p:cNvPr id="18" name="Text 16"/>
          <p:cNvSpPr/>
          <p:nvPr/>
        </p:nvSpPr>
        <p:spPr>
          <a:xfrm>
            <a:off x="9034272" y="1929384"/>
            <a:ext cx="2221992" cy="3730010"/>
          </a:xfrm>
          <a:prstGeom prst="rect">
            <a:avLst/>
          </a:prstGeom>
          <a:noFill/>
          <a:ln/>
        </p:spPr>
        <p:txBody>
          <a:bodyPr wrap="square" lIns="0" tIns="0" rIns="0" bIns="0" rtlCol="0" anchor="t" anchorCtr="0">
            <a:normAutofit/>
          </a:bodyPr>
          <a:lstStyle/>
          <a:p>
            <a:pPr marL="0" indent="0">
              <a:buNone/>
            </a:pPr>
            <a:r>
              <a:rPr lang="en-US" sz="2400" dirty="0">
                <a:solidFill>
                  <a:srgbClr val="1F1714"/>
                </a:solidFill>
                <a:latin typeface="Aptos" pitchFamily="34" charset="0"/>
                <a:ea typeface="Aptos" pitchFamily="34" charset="-122"/>
                <a:cs typeface="Aptos" pitchFamily="34" charset="-120"/>
              </a:rPr>
              <a:t>Avoid crash starts by preparing for home PD or hemodialysis, access, transplant, conservative care, and urgent starts.</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89742A3A-D043-F81B-D01F-C4847D0A607E}"/>
              </a:ext>
            </a:extLst>
          </p:cNvPr>
          <p:cNvPicPr>
            <a:picLocks noChangeAspect="1"/>
          </p:cNvPicPr>
          <p:nvPr/>
        </p:nvPicPr>
        <p:blipFill>
          <a:blip r:embed="rId2"/>
          <a:srcRect t="2993" r="-1" b="-1"/>
          <a:stretch>
            <a:fillRect/>
          </a:stretch>
        </p:blipFill>
        <p:spPr>
          <a:xfrm>
            <a:off x="20" y="10"/>
            <a:ext cx="12188932" cy="6857990"/>
          </a:xfrm>
          <a:prstGeom prst="rect">
            <a:avLst/>
          </a:prstGeom>
        </p:spPr>
      </p:pic>
    </p:spTree>
    <p:extLst>
      <p:ext uri="{BB962C8B-B14F-4D97-AF65-F5344CB8AC3E}">
        <p14:creationId xmlns:p14="http://schemas.microsoft.com/office/powerpoint/2010/main" val="2917179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6">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ACEi and ARB: protect the filter by lowering pressure</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16</a:t>
            </a:r>
            <a:endParaRPr lang="en-US" sz="800" dirty="0"/>
          </a:p>
        </p:txBody>
      </p:sp>
      <p:sp>
        <p:nvSpPr>
          <p:cNvPr id="7" name="Text 5"/>
          <p:cNvSpPr/>
          <p:nvPr/>
        </p:nvSpPr>
        <p:spPr>
          <a:xfrm>
            <a:off x="4754880" y="6492240"/>
            <a:ext cx="6263640" cy="182880"/>
          </a:xfrm>
          <a:prstGeom prst="rect">
            <a:avLst/>
          </a:prstGeom>
          <a:noFill/>
          <a:ln/>
        </p:spPr>
        <p:txBody>
          <a:bodyPr wrap="square" lIns="0" tIns="0" rIns="0" bIns="0" rtlCol="0" anchor="ctr"/>
          <a:lstStyle/>
          <a:p>
            <a:pPr marL="0" indent="0" algn="r">
              <a:buNone/>
            </a:pPr>
            <a:r>
              <a:rPr lang="en-US" sz="680" dirty="0">
                <a:solidFill>
                  <a:srgbClr val="5F646D"/>
                </a:solidFill>
                <a:latin typeface="Aptos" pitchFamily="34" charset="0"/>
                <a:ea typeface="Aptos" pitchFamily="34" charset="-122"/>
                <a:cs typeface="Aptos" pitchFamily="34" charset="-120"/>
              </a:rPr>
              <a:t>KDIGO 2024</a:t>
            </a:r>
            <a:endParaRPr lang="en-US" sz="680" dirty="0"/>
          </a:p>
        </p:txBody>
      </p:sp>
      <p:sp>
        <p:nvSpPr>
          <p:cNvPr id="8" name="Text 6"/>
          <p:cNvSpPr/>
          <p:nvPr/>
        </p:nvSpPr>
        <p:spPr>
          <a:xfrm>
            <a:off x="609447" y="1444752"/>
            <a:ext cx="5486400" cy="2313432"/>
          </a:xfrm>
          <a:prstGeom prst="rect">
            <a:avLst/>
          </a:prstGeom>
          <a:noFill/>
          <a:ln/>
        </p:spPr>
        <p:txBody>
          <a:bodyPr wrap="square" lIns="762" tIns="762" rIns="762" bIns="762" rtlCol="0" anchor="ctr">
            <a:normAutofit/>
          </a:bodyPr>
          <a:lstStyle/>
          <a:p>
            <a:r>
              <a:rPr lang="en-US" sz="1500" dirty="0">
                <a:solidFill>
                  <a:srgbClr val="1F1714"/>
                </a:solidFill>
                <a:latin typeface="Aptos" pitchFamily="34" charset="0"/>
                <a:ea typeface="Aptos" pitchFamily="34" charset="-122"/>
                <a:cs typeface="Aptos" pitchFamily="34" charset="-120"/>
              </a:rPr>
              <a:t>Use for albuminuric CKD when tolerated.</a:t>
            </a:r>
            <a:endParaRPr lang="en-US" sz="1500" dirty="0"/>
          </a:p>
          <a:p>
            <a:r>
              <a:rPr lang="en-US" sz="1500" dirty="0">
                <a:solidFill>
                  <a:srgbClr val="1F1714"/>
                </a:solidFill>
                <a:latin typeface="Aptos" pitchFamily="34" charset="0"/>
                <a:ea typeface="Aptos" pitchFamily="34" charset="-122"/>
                <a:cs typeface="Aptos" pitchFamily="34" charset="-120"/>
              </a:rPr>
              <a:t>Use the highest approved tolerated dose to match trial evidence.</a:t>
            </a:r>
            <a:endParaRPr lang="en-US" sz="1500" dirty="0"/>
          </a:p>
          <a:p>
            <a:r>
              <a:rPr lang="en-US" sz="1500" dirty="0">
                <a:solidFill>
                  <a:srgbClr val="1F1714"/>
                </a:solidFill>
                <a:latin typeface="Aptos" pitchFamily="34" charset="0"/>
                <a:ea typeface="Aptos" pitchFamily="34" charset="-122"/>
                <a:cs typeface="Aptos" pitchFamily="34" charset="-120"/>
              </a:rPr>
              <a:t>Check creatinine and potassium 2-4 weeks after start or dose increase.</a:t>
            </a:r>
            <a:endParaRPr lang="en-US" sz="1500" dirty="0"/>
          </a:p>
          <a:p>
            <a:r>
              <a:rPr lang="en-US" sz="1500" dirty="0">
                <a:solidFill>
                  <a:srgbClr val="1F1714"/>
                </a:solidFill>
                <a:latin typeface="Aptos" pitchFamily="34" charset="0"/>
                <a:ea typeface="Aptos" pitchFamily="34" charset="-122"/>
                <a:cs typeface="Aptos" pitchFamily="34" charset="-120"/>
              </a:rPr>
              <a:t>Manage hyperkalemia when possible rather than reflexively stopping therapy.</a:t>
            </a:r>
            <a:endParaRPr lang="en-US" sz="1500" dirty="0"/>
          </a:p>
          <a:p>
            <a:r>
              <a:rPr lang="en-US" sz="1500" dirty="0">
                <a:solidFill>
                  <a:srgbClr val="1F1714"/>
                </a:solidFill>
                <a:latin typeface="Aptos" pitchFamily="34" charset="0"/>
                <a:ea typeface="Aptos" pitchFamily="34" charset="-122"/>
                <a:cs typeface="Aptos" pitchFamily="34" charset="-120"/>
              </a:rPr>
              <a:t>Continue unless creatinine rises &gt;30% within 4 weeks or the clinical setting demands stopping.</a:t>
            </a:r>
            <a:endParaRPr lang="en-US" sz="1500" dirty="0"/>
          </a:p>
        </p:txBody>
      </p:sp>
      <p:sp>
        <p:nvSpPr>
          <p:cNvPr id="9" name="Shape 7"/>
          <p:cNvSpPr/>
          <p:nvPr/>
        </p:nvSpPr>
        <p:spPr>
          <a:xfrm>
            <a:off x="6675120" y="1554480"/>
            <a:ext cx="4297680" cy="1417320"/>
          </a:xfrm>
          <a:prstGeom prst="roundRect">
            <a:avLst>
              <a:gd name="adj" fmla="val 3871"/>
            </a:avLst>
          </a:prstGeom>
          <a:solidFill>
            <a:srgbClr val="F5EAD3"/>
          </a:solidFill>
          <a:ln w="12700">
            <a:solidFill>
              <a:srgbClr val="DECFBE"/>
            </a:solidFill>
            <a:prstDash val="solid"/>
          </a:ln>
        </p:spPr>
        <p:txBody>
          <a:bodyPr/>
          <a:lstStyle/>
          <a:p>
            <a:endParaRPr lang="en-US"/>
          </a:p>
        </p:txBody>
      </p:sp>
      <p:sp>
        <p:nvSpPr>
          <p:cNvPr id="10" name="Text 8"/>
          <p:cNvSpPr/>
          <p:nvPr/>
        </p:nvSpPr>
        <p:spPr>
          <a:xfrm>
            <a:off x="6821424" y="1682496"/>
            <a:ext cx="4005072" cy="292608"/>
          </a:xfrm>
          <a:prstGeom prst="rect">
            <a:avLst/>
          </a:prstGeom>
          <a:noFill/>
          <a:ln/>
        </p:spPr>
        <p:txBody>
          <a:bodyPr wrap="square" lIns="0" tIns="0" rIns="0" bIns="0" rtlCol="0" anchor="ctr">
            <a:normAutofit/>
          </a:bodyPr>
          <a:lstStyle/>
          <a:p>
            <a:pPr marL="0" indent="0">
              <a:buNone/>
            </a:pPr>
            <a:r>
              <a:rPr lang="en-US" sz="1400" b="1" dirty="0">
                <a:solidFill>
                  <a:srgbClr val="5F2209"/>
                </a:solidFill>
                <a:latin typeface="Georgia" pitchFamily="34" charset="0"/>
                <a:ea typeface="Georgia" pitchFamily="34" charset="-122"/>
                <a:cs typeface="Georgia" pitchFamily="34" charset="-120"/>
              </a:rPr>
              <a:t>Teaching phrase</a:t>
            </a:r>
            <a:endParaRPr lang="en-US" sz="1400" dirty="0"/>
          </a:p>
        </p:txBody>
      </p:sp>
      <p:sp>
        <p:nvSpPr>
          <p:cNvPr id="11" name="Text 9"/>
          <p:cNvSpPr/>
          <p:nvPr/>
        </p:nvSpPr>
        <p:spPr>
          <a:xfrm>
            <a:off x="6821424" y="2066544"/>
            <a:ext cx="4005072" cy="795528"/>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A small creatinine rise can mean the medicine is lowering glomerular pressure, not damaging the kidney.</a:t>
            </a:r>
            <a:endParaRPr lang="en-US" sz="1060" dirty="0"/>
          </a:p>
        </p:txBody>
      </p:sp>
      <p:sp>
        <p:nvSpPr>
          <p:cNvPr id="12" name="Shape 10"/>
          <p:cNvSpPr/>
          <p:nvPr/>
        </p:nvSpPr>
        <p:spPr>
          <a:xfrm>
            <a:off x="6675120" y="3337560"/>
            <a:ext cx="4297680" cy="1417320"/>
          </a:xfrm>
          <a:prstGeom prst="roundRect">
            <a:avLst>
              <a:gd name="adj" fmla="val 3871"/>
            </a:avLst>
          </a:prstGeom>
          <a:solidFill>
            <a:srgbClr val="FFFFFF"/>
          </a:solidFill>
          <a:ln w="12700">
            <a:solidFill>
              <a:srgbClr val="DECFBE"/>
            </a:solidFill>
            <a:prstDash val="solid"/>
          </a:ln>
        </p:spPr>
        <p:txBody>
          <a:bodyPr/>
          <a:lstStyle/>
          <a:p>
            <a:endParaRPr lang="en-US"/>
          </a:p>
        </p:txBody>
      </p:sp>
      <p:sp>
        <p:nvSpPr>
          <p:cNvPr id="13" name="Text 11"/>
          <p:cNvSpPr/>
          <p:nvPr/>
        </p:nvSpPr>
        <p:spPr>
          <a:xfrm>
            <a:off x="6821424" y="3465576"/>
            <a:ext cx="4005072" cy="292608"/>
          </a:xfrm>
          <a:prstGeom prst="rect">
            <a:avLst/>
          </a:prstGeom>
          <a:noFill/>
          <a:ln/>
        </p:spPr>
        <p:txBody>
          <a:bodyPr wrap="square" lIns="0" tIns="0" rIns="0" bIns="0" rtlCol="0" anchor="ctr">
            <a:normAutofit/>
          </a:bodyPr>
          <a:lstStyle/>
          <a:p>
            <a:pPr marL="0" indent="0">
              <a:buNone/>
            </a:pPr>
            <a:r>
              <a:rPr lang="en-US" sz="1400" b="1" dirty="0">
                <a:solidFill>
                  <a:srgbClr val="5F2209"/>
                </a:solidFill>
                <a:latin typeface="Georgia" pitchFamily="34" charset="0"/>
                <a:ea typeface="Georgia" pitchFamily="34" charset="-122"/>
                <a:cs typeface="Georgia" pitchFamily="34" charset="-120"/>
              </a:rPr>
              <a:t>Safety phrase</a:t>
            </a:r>
            <a:endParaRPr lang="en-US" sz="1400" dirty="0"/>
          </a:p>
        </p:txBody>
      </p:sp>
      <p:sp>
        <p:nvSpPr>
          <p:cNvPr id="14" name="Text 12"/>
          <p:cNvSpPr/>
          <p:nvPr/>
        </p:nvSpPr>
        <p:spPr>
          <a:xfrm>
            <a:off x="6821424" y="3849624"/>
            <a:ext cx="4005072" cy="795528"/>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Do not ignore potassium, dehydration, NSAIDs, renal artery stenosis clues, or a large creatinine rise.</a:t>
            </a:r>
            <a:endParaRPr lang="en-US" sz="106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7">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fontScale="92500"/>
          </a:bodyPr>
          <a:lstStyle/>
          <a:p>
            <a:pPr marL="0" indent="0">
              <a:buNone/>
            </a:pPr>
            <a:r>
              <a:rPr lang="en-US" sz="2600" b="1" dirty="0">
                <a:solidFill>
                  <a:srgbClr val="5F2209"/>
                </a:solidFill>
                <a:latin typeface="Georgia" pitchFamily="34" charset="0"/>
                <a:ea typeface="Georgia" pitchFamily="34" charset="-122"/>
                <a:cs typeface="Georgia" pitchFamily="34" charset="-120"/>
              </a:rPr>
              <a:t>SGLT2 inhibitors changed CKD from glucose care to kidney care</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750" dirty="0">
                <a:solidFill>
                  <a:srgbClr val="5F646D"/>
                </a:solidFill>
                <a:latin typeface="Aptos" pitchFamily="34" charset="0"/>
                <a:ea typeface="Aptos" pitchFamily="34" charset="-122"/>
                <a:cs typeface="Aptos" pitchFamily="34" charset="-120"/>
              </a:rPr>
              <a:t>Nephrology for the Non-Nephrologist</a:t>
            </a:r>
            <a:endParaRPr lang="en-US" sz="75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17</a:t>
            </a:r>
            <a:endParaRPr lang="en-US" sz="800" dirty="0"/>
          </a:p>
        </p:txBody>
      </p:sp>
      <p:sp>
        <p:nvSpPr>
          <p:cNvPr id="7" name="Text 5"/>
          <p:cNvSpPr/>
          <p:nvPr/>
        </p:nvSpPr>
        <p:spPr>
          <a:xfrm>
            <a:off x="4754880" y="6492240"/>
            <a:ext cx="6263640" cy="182880"/>
          </a:xfrm>
          <a:prstGeom prst="rect">
            <a:avLst/>
          </a:prstGeom>
          <a:noFill/>
          <a:ln/>
        </p:spPr>
        <p:txBody>
          <a:bodyPr wrap="square" lIns="0" tIns="0" rIns="0" bIns="0" rtlCol="0" anchor="ctr"/>
          <a:lstStyle/>
          <a:p>
            <a:pPr marL="0" indent="0" algn="r">
              <a:buNone/>
            </a:pPr>
            <a:r>
              <a:rPr lang="en-US" sz="680" dirty="0">
                <a:solidFill>
                  <a:srgbClr val="5F646D"/>
                </a:solidFill>
                <a:latin typeface="Aptos" pitchFamily="34" charset="0"/>
                <a:ea typeface="Aptos" pitchFamily="34" charset="-122"/>
                <a:cs typeface="Aptos" pitchFamily="34" charset="-120"/>
              </a:rPr>
              <a:t>CREDENCE; DAPA-CKD; EMPA-KIDNEY</a:t>
            </a:r>
            <a:endParaRPr lang="en-US" sz="680" dirty="0"/>
          </a:p>
        </p:txBody>
      </p:sp>
      <p:sp>
        <p:nvSpPr>
          <p:cNvPr id="8" name="Shape 6"/>
          <p:cNvSpPr/>
          <p:nvPr/>
        </p:nvSpPr>
        <p:spPr>
          <a:xfrm>
            <a:off x="731520" y="1325880"/>
            <a:ext cx="3108960" cy="1920240"/>
          </a:xfrm>
          <a:prstGeom prst="roundRect">
            <a:avLst>
              <a:gd name="adj" fmla="val 2857"/>
            </a:avLst>
          </a:prstGeom>
          <a:solidFill>
            <a:srgbClr val="E7F1F5"/>
          </a:solidFill>
          <a:ln w="12700">
            <a:solidFill>
              <a:srgbClr val="DECFBE"/>
            </a:solidFill>
            <a:prstDash val="solid"/>
          </a:ln>
        </p:spPr>
        <p:txBody>
          <a:bodyPr/>
          <a:lstStyle/>
          <a:p>
            <a:endParaRPr lang="en-US"/>
          </a:p>
        </p:txBody>
      </p:sp>
      <p:sp>
        <p:nvSpPr>
          <p:cNvPr id="9" name="Text 7"/>
          <p:cNvSpPr/>
          <p:nvPr/>
        </p:nvSpPr>
        <p:spPr>
          <a:xfrm>
            <a:off x="877824" y="1453896"/>
            <a:ext cx="2816352" cy="292608"/>
          </a:xfrm>
          <a:prstGeom prst="rect">
            <a:avLst/>
          </a:prstGeom>
          <a:noFill/>
          <a:ln/>
        </p:spPr>
        <p:txBody>
          <a:bodyPr wrap="square" lIns="0" tIns="0" rIns="0" bIns="0" rtlCol="0" anchor="ctr">
            <a:normAutofit/>
          </a:bodyPr>
          <a:lstStyle/>
          <a:p>
            <a:pPr marL="0" indent="0">
              <a:buNone/>
            </a:pPr>
            <a:r>
              <a:rPr lang="en-US" sz="1400" b="1" dirty="0">
                <a:solidFill>
                  <a:srgbClr val="1F3A5F"/>
                </a:solidFill>
                <a:latin typeface="Georgia" pitchFamily="34" charset="0"/>
                <a:ea typeface="Georgia" pitchFamily="34" charset="-122"/>
                <a:cs typeface="Georgia" pitchFamily="34" charset="-120"/>
              </a:rPr>
              <a:t>Mechanism</a:t>
            </a:r>
            <a:endParaRPr lang="en-US" sz="1400" dirty="0"/>
          </a:p>
        </p:txBody>
      </p:sp>
      <p:sp>
        <p:nvSpPr>
          <p:cNvPr id="10" name="Text 8"/>
          <p:cNvSpPr/>
          <p:nvPr/>
        </p:nvSpPr>
        <p:spPr>
          <a:xfrm>
            <a:off x="877824" y="1837944"/>
            <a:ext cx="2816352" cy="1298448"/>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Restore tubuloglomerular feedback, lower intraglomerular pressure, reduce albuminuria, and improve cardiorenal outcomes.</a:t>
            </a:r>
            <a:endParaRPr lang="en-US" sz="1060" dirty="0"/>
          </a:p>
        </p:txBody>
      </p:sp>
      <p:sp>
        <p:nvSpPr>
          <p:cNvPr id="11" name="Shape 9"/>
          <p:cNvSpPr/>
          <p:nvPr/>
        </p:nvSpPr>
        <p:spPr>
          <a:xfrm>
            <a:off x="4343400" y="1325880"/>
            <a:ext cx="3108960" cy="1920240"/>
          </a:xfrm>
          <a:prstGeom prst="roundRect">
            <a:avLst>
              <a:gd name="adj" fmla="val 2857"/>
            </a:avLst>
          </a:prstGeom>
          <a:solidFill>
            <a:srgbClr val="FFFFFF"/>
          </a:solidFill>
          <a:ln w="12700">
            <a:solidFill>
              <a:srgbClr val="DECFBE"/>
            </a:solidFill>
            <a:prstDash val="solid"/>
          </a:ln>
        </p:spPr>
        <p:txBody>
          <a:bodyPr/>
          <a:lstStyle/>
          <a:p>
            <a:endParaRPr lang="en-US"/>
          </a:p>
        </p:txBody>
      </p:sp>
      <p:sp>
        <p:nvSpPr>
          <p:cNvPr id="12" name="Text 10"/>
          <p:cNvSpPr/>
          <p:nvPr/>
        </p:nvSpPr>
        <p:spPr>
          <a:xfrm>
            <a:off x="4489704" y="1453896"/>
            <a:ext cx="2816352" cy="292608"/>
          </a:xfrm>
          <a:prstGeom prst="rect">
            <a:avLst/>
          </a:prstGeom>
          <a:noFill/>
          <a:ln/>
        </p:spPr>
        <p:txBody>
          <a:bodyPr wrap="square" lIns="0" tIns="0" rIns="0" bIns="0" rtlCol="0" anchor="ctr">
            <a:normAutofit/>
          </a:bodyPr>
          <a:lstStyle/>
          <a:p>
            <a:pPr marL="0" indent="0">
              <a:buNone/>
            </a:pPr>
            <a:r>
              <a:rPr lang="en-US" sz="1400" b="1" dirty="0">
                <a:solidFill>
                  <a:srgbClr val="5F2209"/>
                </a:solidFill>
                <a:latin typeface="Georgia" pitchFamily="34" charset="0"/>
                <a:ea typeface="Georgia" pitchFamily="34" charset="-122"/>
                <a:cs typeface="Georgia" pitchFamily="34" charset="-120"/>
              </a:rPr>
              <a:t>Practice</a:t>
            </a:r>
            <a:endParaRPr lang="en-US" sz="1400" dirty="0"/>
          </a:p>
        </p:txBody>
      </p:sp>
      <p:sp>
        <p:nvSpPr>
          <p:cNvPr id="13" name="Text 11"/>
          <p:cNvSpPr/>
          <p:nvPr/>
        </p:nvSpPr>
        <p:spPr>
          <a:xfrm>
            <a:off x="4489704" y="1837944"/>
            <a:ext cx="2816352" cy="1298448"/>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Expect an early eGFR dip. Review volume status, genital infection risk, sick-day pauses, and perioperative holding.</a:t>
            </a:r>
            <a:endParaRPr lang="en-US" sz="1060" dirty="0"/>
          </a:p>
        </p:txBody>
      </p:sp>
      <p:sp>
        <p:nvSpPr>
          <p:cNvPr id="14" name="Shape 12"/>
          <p:cNvSpPr/>
          <p:nvPr/>
        </p:nvSpPr>
        <p:spPr>
          <a:xfrm>
            <a:off x="7955280" y="1325880"/>
            <a:ext cx="3108960" cy="1920240"/>
          </a:xfrm>
          <a:prstGeom prst="roundRect">
            <a:avLst>
              <a:gd name="adj" fmla="val 2857"/>
            </a:avLst>
          </a:prstGeom>
          <a:solidFill>
            <a:srgbClr val="E6EEE9"/>
          </a:solidFill>
          <a:ln w="12700">
            <a:solidFill>
              <a:srgbClr val="DECFBE"/>
            </a:solidFill>
            <a:prstDash val="solid"/>
          </a:ln>
        </p:spPr>
        <p:txBody>
          <a:bodyPr/>
          <a:lstStyle/>
          <a:p>
            <a:endParaRPr lang="en-US"/>
          </a:p>
        </p:txBody>
      </p:sp>
      <p:sp>
        <p:nvSpPr>
          <p:cNvPr id="15" name="Text 13"/>
          <p:cNvSpPr/>
          <p:nvPr/>
        </p:nvSpPr>
        <p:spPr>
          <a:xfrm>
            <a:off x="8101584" y="1453896"/>
            <a:ext cx="2816352" cy="292608"/>
          </a:xfrm>
          <a:prstGeom prst="rect">
            <a:avLst/>
          </a:prstGeom>
          <a:noFill/>
          <a:ln/>
        </p:spPr>
        <p:txBody>
          <a:bodyPr wrap="square" lIns="0" tIns="0" rIns="0" bIns="0" rtlCol="0" anchor="ctr">
            <a:normAutofit/>
          </a:bodyPr>
          <a:lstStyle/>
          <a:p>
            <a:pPr marL="0" indent="0">
              <a:buNone/>
            </a:pPr>
            <a:r>
              <a:rPr lang="en-US" sz="1400" b="1" dirty="0">
                <a:solidFill>
                  <a:srgbClr val="557267"/>
                </a:solidFill>
                <a:latin typeface="Georgia" pitchFamily="34" charset="0"/>
                <a:ea typeface="Georgia" pitchFamily="34" charset="-122"/>
                <a:cs typeface="Georgia" pitchFamily="34" charset="-120"/>
              </a:rPr>
              <a:t>Scope</a:t>
            </a:r>
            <a:endParaRPr lang="en-US" sz="1400" dirty="0"/>
          </a:p>
        </p:txBody>
      </p:sp>
      <p:sp>
        <p:nvSpPr>
          <p:cNvPr id="16" name="Text 14"/>
          <p:cNvSpPr/>
          <p:nvPr/>
        </p:nvSpPr>
        <p:spPr>
          <a:xfrm>
            <a:off x="8101584" y="1837944"/>
            <a:ext cx="2816352" cy="1298448"/>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Evidence now includes diabetic and non-diabetic CKD populations, especially albuminuric disease and heart failure.</a:t>
            </a:r>
            <a:endParaRPr lang="en-US" sz="1060" dirty="0"/>
          </a:p>
        </p:txBody>
      </p:sp>
      <p:sp>
        <p:nvSpPr>
          <p:cNvPr id="17" name="Text 15"/>
          <p:cNvSpPr/>
          <p:nvPr/>
        </p:nvSpPr>
        <p:spPr>
          <a:xfrm>
            <a:off x="804672" y="5532120"/>
            <a:ext cx="10424160" cy="640080"/>
          </a:xfrm>
          <a:prstGeom prst="rect">
            <a:avLst/>
          </a:prstGeom>
          <a:noFill/>
          <a:ln/>
        </p:spPr>
        <p:txBody>
          <a:bodyPr wrap="square" lIns="635" tIns="635" rIns="635" bIns="635" rtlCol="0" anchor="t">
            <a:normAutofit/>
          </a:bodyPr>
          <a:lstStyle/>
          <a:p>
            <a:r>
              <a:rPr lang="en-US" sz="1900" b="1" dirty="0">
                <a:solidFill>
                  <a:srgbClr val="5F2209"/>
                </a:solidFill>
                <a:latin typeface="Aptos" pitchFamily="34" charset="0"/>
                <a:ea typeface="Aptos" pitchFamily="34" charset="-122"/>
                <a:cs typeface="Aptos" pitchFamily="34" charset="-120"/>
              </a:rPr>
              <a:t>Tell patients: "This is not just a diabetes drug. In kidney disease, it lowers pressure inside the filters and protects the heart-kidney system."</a:t>
            </a:r>
            <a:endParaRPr lang="en-US" sz="19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8">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Diabetes add-ons: GLP-1 receptor agonists and finerenone</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18</a:t>
            </a:r>
            <a:endParaRPr lang="en-US" sz="800" dirty="0"/>
          </a:p>
        </p:txBody>
      </p:sp>
      <p:sp>
        <p:nvSpPr>
          <p:cNvPr id="7" name="Shape 5"/>
          <p:cNvSpPr/>
          <p:nvPr/>
        </p:nvSpPr>
        <p:spPr>
          <a:xfrm>
            <a:off x="731520" y="1325880"/>
            <a:ext cx="4937760" cy="3931920"/>
          </a:xfrm>
          <a:prstGeom prst="roundRect">
            <a:avLst>
              <a:gd name="adj" fmla="val 2449"/>
            </a:avLst>
          </a:prstGeom>
          <a:solidFill>
            <a:srgbClr val="E7F1F5"/>
          </a:solidFill>
          <a:ln w="12700">
            <a:solidFill>
              <a:srgbClr val="DECFBE"/>
            </a:solidFill>
            <a:prstDash val="solid"/>
          </a:ln>
        </p:spPr>
        <p:txBody>
          <a:bodyPr/>
          <a:lstStyle/>
          <a:p>
            <a:endParaRPr lang="en-US"/>
          </a:p>
        </p:txBody>
      </p:sp>
      <p:sp>
        <p:nvSpPr>
          <p:cNvPr id="8" name="Text 6"/>
          <p:cNvSpPr/>
          <p:nvPr/>
        </p:nvSpPr>
        <p:spPr>
          <a:xfrm>
            <a:off x="877824" y="1453896"/>
            <a:ext cx="4645152" cy="292608"/>
          </a:xfrm>
          <a:prstGeom prst="rect">
            <a:avLst/>
          </a:prstGeom>
          <a:noFill/>
          <a:ln/>
        </p:spPr>
        <p:txBody>
          <a:bodyPr wrap="square" lIns="0" tIns="0" rIns="0" bIns="0" rtlCol="0" anchor="ctr">
            <a:normAutofit/>
          </a:bodyPr>
          <a:lstStyle/>
          <a:p>
            <a:pPr marL="0" indent="0">
              <a:buNone/>
            </a:pPr>
            <a:r>
              <a:rPr lang="en-US" b="1" dirty="0">
                <a:solidFill>
                  <a:srgbClr val="1F3A5F"/>
                </a:solidFill>
                <a:latin typeface="Georgia" pitchFamily="34" charset="0"/>
                <a:ea typeface="Georgia" pitchFamily="34" charset="-122"/>
                <a:cs typeface="Georgia" pitchFamily="34" charset="-120"/>
              </a:rPr>
              <a:t>GLP-1 receptor agonists</a:t>
            </a:r>
            <a:endParaRPr lang="en-US" dirty="0"/>
          </a:p>
        </p:txBody>
      </p:sp>
      <p:sp>
        <p:nvSpPr>
          <p:cNvPr id="9" name="Text 7"/>
          <p:cNvSpPr/>
          <p:nvPr/>
        </p:nvSpPr>
        <p:spPr>
          <a:xfrm>
            <a:off x="877824" y="1837944"/>
            <a:ext cx="4645152" cy="3547872"/>
          </a:xfrm>
          <a:prstGeom prst="rect">
            <a:avLst/>
          </a:prstGeom>
          <a:noFill/>
          <a:ln/>
        </p:spPr>
        <p:txBody>
          <a:bodyPr wrap="square" lIns="0" tIns="0" rIns="0" bIns="0" rtlCol="0" anchor="t">
            <a:normAutofit/>
          </a:bodyPr>
          <a:lstStyle/>
          <a:p>
            <a:pPr marL="0" indent="0">
              <a:buNone/>
            </a:pPr>
            <a:r>
              <a:rPr lang="en-US" sz="2400" dirty="0">
                <a:solidFill>
                  <a:srgbClr val="1F1714"/>
                </a:solidFill>
                <a:latin typeface="Aptos" pitchFamily="34" charset="0"/>
                <a:ea typeface="Aptos" pitchFamily="34" charset="-122"/>
                <a:cs typeface="Aptos" pitchFamily="34" charset="-120"/>
              </a:rPr>
              <a:t>For type 2 diabetes with CKD, obesity, and cardiovascular risk, GLP-1 RA therapy can support glycemic control, weight strategy, and cardiovascular risk reduction. FLOW added dedicated kidney outcome evidence for semaglutide.</a:t>
            </a:r>
            <a:endParaRPr lang="en-US" sz="2400" dirty="0"/>
          </a:p>
        </p:txBody>
      </p:sp>
      <p:sp>
        <p:nvSpPr>
          <p:cNvPr id="10" name="Shape 8"/>
          <p:cNvSpPr/>
          <p:nvPr/>
        </p:nvSpPr>
        <p:spPr>
          <a:xfrm>
            <a:off x="6376416" y="1252728"/>
            <a:ext cx="4937760" cy="3931920"/>
          </a:xfrm>
          <a:prstGeom prst="roundRect">
            <a:avLst>
              <a:gd name="adj" fmla="val 2449"/>
            </a:avLst>
          </a:prstGeom>
          <a:solidFill>
            <a:srgbClr val="F5EAD3"/>
          </a:solidFill>
          <a:ln w="12700">
            <a:solidFill>
              <a:srgbClr val="DECFBE"/>
            </a:solidFill>
            <a:prstDash val="solid"/>
          </a:ln>
        </p:spPr>
        <p:txBody>
          <a:bodyPr/>
          <a:lstStyle/>
          <a:p>
            <a:endParaRPr lang="en-US"/>
          </a:p>
        </p:txBody>
      </p:sp>
      <p:sp>
        <p:nvSpPr>
          <p:cNvPr id="11" name="Text 9"/>
          <p:cNvSpPr/>
          <p:nvPr/>
        </p:nvSpPr>
        <p:spPr>
          <a:xfrm>
            <a:off x="6592824" y="1453896"/>
            <a:ext cx="4645152" cy="292608"/>
          </a:xfrm>
          <a:prstGeom prst="rect">
            <a:avLst/>
          </a:prstGeom>
          <a:noFill/>
          <a:ln/>
        </p:spPr>
        <p:txBody>
          <a:bodyPr wrap="square" lIns="0" tIns="0" rIns="0" bIns="0" rtlCol="0" anchor="ctr">
            <a:normAutofit lnSpcReduction="10000"/>
          </a:bodyPr>
          <a:lstStyle/>
          <a:p>
            <a:pPr marL="0" indent="0">
              <a:buNone/>
            </a:pPr>
            <a:r>
              <a:rPr lang="en-US" sz="2000" b="1" dirty="0">
                <a:solidFill>
                  <a:srgbClr val="5F2209"/>
                </a:solidFill>
                <a:latin typeface="Georgia" pitchFamily="34" charset="0"/>
                <a:ea typeface="Georgia" pitchFamily="34" charset="-122"/>
                <a:cs typeface="Georgia" pitchFamily="34" charset="-120"/>
              </a:rPr>
              <a:t>Finerenone</a:t>
            </a:r>
            <a:endParaRPr lang="en-US" sz="2000" dirty="0"/>
          </a:p>
        </p:txBody>
      </p:sp>
      <p:sp>
        <p:nvSpPr>
          <p:cNvPr id="12" name="Text 10"/>
          <p:cNvSpPr/>
          <p:nvPr/>
        </p:nvSpPr>
        <p:spPr>
          <a:xfrm>
            <a:off x="6522720" y="1792224"/>
            <a:ext cx="4645152" cy="1618488"/>
          </a:xfrm>
          <a:prstGeom prst="rect">
            <a:avLst/>
          </a:prstGeom>
          <a:noFill/>
          <a:ln/>
        </p:spPr>
        <p:txBody>
          <a:bodyPr wrap="square" lIns="0" tIns="0" rIns="0" bIns="0" rtlCol="0" anchor="t">
            <a:noAutofit/>
          </a:bodyPr>
          <a:lstStyle/>
          <a:p>
            <a:pPr marL="0" indent="0">
              <a:buNone/>
            </a:pPr>
            <a:r>
              <a:rPr lang="en-US" sz="2400" dirty="0">
                <a:solidFill>
                  <a:srgbClr val="1F1714"/>
                </a:solidFill>
                <a:latin typeface="Aptos" pitchFamily="34" charset="0"/>
                <a:ea typeface="Aptos" pitchFamily="34" charset="-122"/>
                <a:cs typeface="Aptos" pitchFamily="34" charset="-120"/>
              </a:rPr>
              <a:t>For type 2 diabetes with persistent albuminuria despite maximally tolerated RAS blockade and acceptable potassium. Monitor potassium because hyperkalemia is the practical limiting toxicity.</a:t>
            </a:r>
            <a:endParaRPr lang="en-US" sz="2400" dirty="0"/>
          </a:p>
        </p:txBody>
      </p:sp>
      <p:sp>
        <p:nvSpPr>
          <p:cNvPr id="13" name="Text 11"/>
          <p:cNvSpPr/>
          <p:nvPr/>
        </p:nvSpPr>
        <p:spPr>
          <a:xfrm>
            <a:off x="566928" y="5751576"/>
            <a:ext cx="10424160" cy="530352"/>
          </a:xfrm>
          <a:prstGeom prst="rect">
            <a:avLst/>
          </a:prstGeom>
          <a:noFill/>
          <a:ln/>
        </p:spPr>
        <p:txBody>
          <a:bodyPr wrap="square" lIns="635" tIns="635" rIns="635" bIns="635" rtlCol="0" anchor="t">
            <a:normAutofit/>
          </a:bodyPr>
          <a:lstStyle/>
          <a:p>
            <a:pPr marL="0" indent="0">
              <a:buNone/>
            </a:pPr>
            <a:endParaRPr lang="en-US"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9">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CKD complications</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750" dirty="0">
                <a:solidFill>
                  <a:srgbClr val="5F646D"/>
                </a:solidFill>
                <a:latin typeface="Aptos" pitchFamily="34" charset="0"/>
                <a:ea typeface="Aptos" pitchFamily="34" charset="-122"/>
                <a:cs typeface="Aptos" pitchFamily="34" charset="-120"/>
              </a:rPr>
              <a:t>Nephrology for the Non-Nephrologist</a:t>
            </a:r>
            <a:endParaRPr lang="en-US" sz="75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19</a:t>
            </a:r>
            <a:endParaRPr lang="en-US" sz="800" dirty="0"/>
          </a:p>
        </p:txBody>
      </p:sp>
      <p:sp>
        <p:nvSpPr>
          <p:cNvPr id="7" name="Shape 5"/>
          <p:cNvSpPr/>
          <p:nvPr/>
        </p:nvSpPr>
        <p:spPr>
          <a:xfrm>
            <a:off x="658368" y="1325880"/>
            <a:ext cx="3246120" cy="1298448"/>
          </a:xfrm>
          <a:prstGeom prst="roundRect">
            <a:avLst>
              <a:gd name="adj" fmla="val 4225"/>
            </a:avLst>
          </a:prstGeom>
          <a:solidFill>
            <a:srgbClr val="FFFFFF"/>
          </a:solidFill>
          <a:ln w="12700">
            <a:solidFill>
              <a:srgbClr val="DECFBE"/>
            </a:solidFill>
            <a:prstDash val="solid"/>
          </a:ln>
        </p:spPr>
        <p:txBody>
          <a:bodyPr/>
          <a:lstStyle/>
          <a:p>
            <a:endParaRPr lang="en-US"/>
          </a:p>
        </p:txBody>
      </p:sp>
      <p:sp>
        <p:nvSpPr>
          <p:cNvPr id="8" name="Text 6"/>
          <p:cNvSpPr/>
          <p:nvPr/>
        </p:nvSpPr>
        <p:spPr>
          <a:xfrm>
            <a:off x="804672" y="1453896"/>
            <a:ext cx="2953512" cy="292608"/>
          </a:xfrm>
          <a:prstGeom prst="rect">
            <a:avLst/>
          </a:prstGeom>
          <a:noFill/>
          <a:ln/>
        </p:spPr>
        <p:txBody>
          <a:bodyPr wrap="square" lIns="0" tIns="0" rIns="0" bIns="0" rtlCol="0" anchor="ctr">
            <a:normAutofit/>
          </a:bodyPr>
          <a:lstStyle/>
          <a:p>
            <a:pPr marL="0" indent="0">
              <a:buNone/>
            </a:pPr>
            <a:r>
              <a:rPr lang="en-US" b="1" dirty="0">
                <a:solidFill>
                  <a:srgbClr val="5F2209"/>
                </a:solidFill>
                <a:latin typeface="Georgia" pitchFamily="34" charset="0"/>
                <a:ea typeface="Georgia" pitchFamily="34" charset="-122"/>
                <a:cs typeface="Georgia" pitchFamily="34" charset="-120"/>
              </a:rPr>
              <a:t>Acidosis</a:t>
            </a:r>
            <a:endParaRPr lang="en-US" dirty="0"/>
          </a:p>
        </p:txBody>
      </p:sp>
      <p:sp>
        <p:nvSpPr>
          <p:cNvPr id="9" name="Text 7"/>
          <p:cNvSpPr/>
          <p:nvPr/>
        </p:nvSpPr>
        <p:spPr>
          <a:xfrm>
            <a:off x="804672" y="1837944"/>
            <a:ext cx="2953512" cy="676656"/>
          </a:xfrm>
          <a:prstGeom prst="rect">
            <a:avLst/>
          </a:prstGeom>
          <a:noFill/>
          <a:ln/>
        </p:spPr>
        <p:txBody>
          <a:bodyPr wrap="square" lIns="0" tIns="0" rIns="0" bIns="0" rtlCol="0" anchor="ctr">
            <a:normAutofit/>
          </a:bodyPr>
          <a:lstStyle/>
          <a:p>
            <a:pPr marL="0" indent="0">
              <a:buNone/>
            </a:pPr>
            <a:r>
              <a:rPr lang="en-US" sz="1200" dirty="0">
                <a:solidFill>
                  <a:srgbClr val="1F1714"/>
                </a:solidFill>
                <a:latin typeface="Aptos" pitchFamily="34" charset="0"/>
                <a:ea typeface="Aptos" pitchFamily="34" charset="-122"/>
                <a:cs typeface="Aptos" pitchFamily="34" charset="-120"/>
              </a:rPr>
              <a:t>Oral alkali or diet strategy when persistent metabolic acidosis is present.</a:t>
            </a:r>
            <a:endParaRPr lang="en-US" sz="1200" dirty="0"/>
          </a:p>
        </p:txBody>
      </p:sp>
      <p:sp>
        <p:nvSpPr>
          <p:cNvPr id="10" name="Shape 8"/>
          <p:cNvSpPr/>
          <p:nvPr/>
        </p:nvSpPr>
        <p:spPr>
          <a:xfrm>
            <a:off x="4407408" y="1325880"/>
            <a:ext cx="3246120" cy="1298448"/>
          </a:xfrm>
          <a:prstGeom prst="roundRect">
            <a:avLst>
              <a:gd name="adj" fmla="val 4225"/>
            </a:avLst>
          </a:prstGeom>
          <a:solidFill>
            <a:srgbClr val="FFFFFF"/>
          </a:solidFill>
          <a:ln w="12700">
            <a:solidFill>
              <a:srgbClr val="DECFBE"/>
            </a:solidFill>
            <a:prstDash val="solid"/>
          </a:ln>
        </p:spPr>
        <p:txBody>
          <a:bodyPr/>
          <a:lstStyle/>
          <a:p>
            <a:endParaRPr lang="en-US" sz="2400"/>
          </a:p>
        </p:txBody>
      </p:sp>
      <p:sp>
        <p:nvSpPr>
          <p:cNvPr id="11" name="Text 9"/>
          <p:cNvSpPr/>
          <p:nvPr/>
        </p:nvSpPr>
        <p:spPr>
          <a:xfrm>
            <a:off x="4553712" y="1453896"/>
            <a:ext cx="2953512" cy="292608"/>
          </a:xfrm>
          <a:prstGeom prst="rect">
            <a:avLst/>
          </a:prstGeom>
          <a:noFill/>
          <a:ln/>
        </p:spPr>
        <p:txBody>
          <a:bodyPr wrap="square" lIns="0" tIns="0" rIns="0" bIns="0" rtlCol="0" anchor="ctr">
            <a:normAutofit/>
          </a:bodyPr>
          <a:lstStyle/>
          <a:p>
            <a:pPr marL="0" indent="0">
              <a:buNone/>
            </a:pPr>
            <a:r>
              <a:rPr lang="en-US" b="1" dirty="0">
                <a:solidFill>
                  <a:srgbClr val="1F3A5F"/>
                </a:solidFill>
                <a:latin typeface="Georgia" pitchFamily="34" charset="0"/>
                <a:ea typeface="Georgia" pitchFamily="34" charset="-122"/>
                <a:cs typeface="Georgia" pitchFamily="34" charset="-120"/>
              </a:rPr>
              <a:t>Hyperkalemia</a:t>
            </a:r>
            <a:endParaRPr lang="en-US" dirty="0"/>
          </a:p>
        </p:txBody>
      </p:sp>
      <p:sp>
        <p:nvSpPr>
          <p:cNvPr id="12" name="Text 10"/>
          <p:cNvSpPr/>
          <p:nvPr/>
        </p:nvSpPr>
        <p:spPr>
          <a:xfrm>
            <a:off x="4553712" y="1837944"/>
            <a:ext cx="2953512" cy="676656"/>
          </a:xfrm>
          <a:prstGeom prst="rect">
            <a:avLst/>
          </a:prstGeom>
          <a:noFill/>
          <a:ln/>
        </p:spPr>
        <p:txBody>
          <a:bodyPr wrap="square" lIns="0" tIns="0" rIns="0" bIns="0" rtlCol="0" anchor="ctr">
            <a:normAutofit/>
          </a:bodyPr>
          <a:lstStyle/>
          <a:p>
            <a:pPr marL="0" indent="0">
              <a:buNone/>
            </a:pPr>
            <a:r>
              <a:rPr lang="en-US" sz="1200" dirty="0">
                <a:solidFill>
                  <a:srgbClr val="1F1714"/>
                </a:solidFill>
                <a:latin typeface="Aptos" pitchFamily="34" charset="0"/>
                <a:ea typeface="Aptos" pitchFamily="34" charset="-122"/>
                <a:cs typeface="Aptos" pitchFamily="34" charset="-120"/>
              </a:rPr>
              <a:t>Diet review, diuretics, binders, and medication triage to preserve RASi when possible.</a:t>
            </a:r>
            <a:endParaRPr lang="en-US" sz="1200" dirty="0"/>
          </a:p>
        </p:txBody>
      </p:sp>
      <p:sp>
        <p:nvSpPr>
          <p:cNvPr id="13" name="Shape 11"/>
          <p:cNvSpPr/>
          <p:nvPr/>
        </p:nvSpPr>
        <p:spPr>
          <a:xfrm>
            <a:off x="8156448" y="1325880"/>
            <a:ext cx="3246120" cy="1298448"/>
          </a:xfrm>
          <a:prstGeom prst="roundRect">
            <a:avLst>
              <a:gd name="adj" fmla="val 4225"/>
            </a:avLst>
          </a:prstGeom>
          <a:solidFill>
            <a:srgbClr val="FFFFFF"/>
          </a:solidFill>
          <a:ln w="12700">
            <a:solidFill>
              <a:srgbClr val="DECFBE"/>
            </a:solidFill>
            <a:prstDash val="solid"/>
          </a:ln>
        </p:spPr>
        <p:txBody>
          <a:bodyPr/>
          <a:lstStyle/>
          <a:p>
            <a:endParaRPr lang="en-US" sz="3600"/>
          </a:p>
        </p:txBody>
      </p:sp>
      <p:sp>
        <p:nvSpPr>
          <p:cNvPr id="14" name="Text 12"/>
          <p:cNvSpPr/>
          <p:nvPr/>
        </p:nvSpPr>
        <p:spPr>
          <a:xfrm>
            <a:off x="8302752" y="1453896"/>
            <a:ext cx="2953512" cy="292608"/>
          </a:xfrm>
          <a:prstGeom prst="rect">
            <a:avLst/>
          </a:prstGeom>
          <a:noFill/>
          <a:ln/>
        </p:spPr>
        <p:txBody>
          <a:bodyPr wrap="square" lIns="0" tIns="0" rIns="0" bIns="0" rtlCol="0" anchor="ctr">
            <a:noAutofit/>
          </a:bodyPr>
          <a:lstStyle/>
          <a:p>
            <a:pPr marL="0" indent="0">
              <a:buNone/>
            </a:pPr>
            <a:r>
              <a:rPr lang="en-US" b="1" dirty="0">
                <a:solidFill>
                  <a:srgbClr val="5F2209"/>
                </a:solidFill>
                <a:latin typeface="Georgia" pitchFamily="34" charset="0"/>
                <a:ea typeface="Georgia" pitchFamily="34" charset="-122"/>
                <a:cs typeface="Georgia" pitchFamily="34" charset="-120"/>
              </a:rPr>
              <a:t>Anemia</a:t>
            </a:r>
            <a:endParaRPr lang="en-US" dirty="0"/>
          </a:p>
        </p:txBody>
      </p:sp>
      <p:sp>
        <p:nvSpPr>
          <p:cNvPr id="15" name="Text 13"/>
          <p:cNvSpPr/>
          <p:nvPr/>
        </p:nvSpPr>
        <p:spPr>
          <a:xfrm>
            <a:off x="8302752" y="1837944"/>
            <a:ext cx="2953512" cy="676656"/>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Iron status first; ESA only when appropriate and with target discipline.</a:t>
            </a:r>
            <a:endParaRPr lang="en-US" sz="1060" dirty="0"/>
          </a:p>
        </p:txBody>
      </p:sp>
      <p:sp>
        <p:nvSpPr>
          <p:cNvPr id="16" name="Shape 14"/>
          <p:cNvSpPr/>
          <p:nvPr/>
        </p:nvSpPr>
        <p:spPr>
          <a:xfrm>
            <a:off x="658368" y="3017520"/>
            <a:ext cx="3246120" cy="1298448"/>
          </a:xfrm>
          <a:prstGeom prst="roundRect">
            <a:avLst>
              <a:gd name="adj" fmla="val 4225"/>
            </a:avLst>
          </a:prstGeom>
          <a:solidFill>
            <a:srgbClr val="FFFFFF"/>
          </a:solidFill>
          <a:ln w="12700">
            <a:solidFill>
              <a:srgbClr val="DECFBE"/>
            </a:solidFill>
            <a:prstDash val="solid"/>
          </a:ln>
        </p:spPr>
        <p:txBody>
          <a:bodyPr/>
          <a:lstStyle/>
          <a:p>
            <a:endParaRPr lang="en-US"/>
          </a:p>
        </p:txBody>
      </p:sp>
      <p:sp>
        <p:nvSpPr>
          <p:cNvPr id="17" name="Text 15"/>
          <p:cNvSpPr/>
          <p:nvPr/>
        </p:nvSpPr>
        <p:spPr>
          <a:xfrm>
            <a:off x="804672" y="3145536"/>
            <a:ext cx="2953512" cy="292608"/>
          </a:xfrm>
          <a:prstGeom prst="rect">
            <a:avLst/>
          </a:prstGeom>
          <a:noFill/>
          <a:ln/>
        </p:spPr>
        <p:txBody>
          <a:bodyPr wrap="square" lIns="0" tIns="0" rIns="0" bIns="0" rtlCol="0" anchor="ctr">
            <a:normAutofit/>
          </a:bodyPr>
          <a:lstStyle/>
          <a:p>
            <a:pPr marL="0" indent="0">
              <a:buNone/>
            </a:pPr>
            <a:r>
              <a:rPr lang="en-US" b="1" dirty="0">
                <a:solidFill>
                  <a:srgbClr val="1F3A5F"/>
                </a:solidFill>
                <a:latin typeface="Georgia" pitchFamily="34" charset="0"/>
                <a:ea typeface="Georgia" pitchFamily="34" charset="-122"/>
                <a:cs typeface="Georgia" pitchFamily="34" charset="-120"/>
              </a:rPr>
              <a:t>CKD-MBD</a:t>
            </a:r>
            <a:endParaRPr lang="en-US" dirty="0"/>
          </a:p>
        </p:txBody>
      </p:sp>
      <p:sp>
        <p:nvSpPr>
          <p:cNvPr id="18" name="Text 16"/>
          <p:cNvSpPr/>
          <p:nvPr/>
        </p:nvSpPr>
        <p:spPr>
          <a:xfrm>
            <a:off x="804672" y="3529584"/>
            <a:ext cx="2953512" cy="676656"/>
          </a:xfrm>
          <a:prstGeom prst="rect">
            <a:avLst/>
          </a:prstGeom>
          <a:noFill/>
          <a:ln/>
        </p:spPr>
        <p:txBody>
          <a:bodyPr wrap="square" lIns="0" tIns="0" rIns="0" bIns="0" rtlCol="0" anchor="ctr">
            <a:normAutofit/>
          </a:bodyPr>
          <a:lstStyle/>
          <a:p>
            <a:pPr marL="0" indent="0">
              <a:buNone/>
            </a:pPr>
            <a:r>
              <a:rPr lang="en-US" sz="1200" dirty="0">
                <a:solidFill>
                  <a:srgbClr val="1F1714"/>
                </a:solidFill>
                <a:latin typeface="Aptos" pitchFamily="34" charset="0"/>
                <a:ea typeface="Aptos" pitchFamily="34" charset="-122"/>
                <a:cs typeface="Aptos" pitchFamily="34" charset="-120"/>
              </a:rPr>
              <a:t>Calcium, phosphate, PTH, vitamin D, diet, binders, and avoiding excess calcium load.</a:t>
            </a:r>
            <a:endParaRPr lang="en-US" sz="1200" dirty="0"/>
          </a:p>
        </p:txBody>
      </p:sp>
      <p:sp>
        <p:nvSpPr>
          <p:cNvPr id="19" name="Shape 17"/>
          <p:cNvSpPr/>
          <p:nvPr/>
        </p:nvSpPr>
        <p:spPr>
          <a:xfrm>
            <a:off x="4407408" y="3017520"/>
            <a:ext cx="3246120" cy="1298448"/>
          </a:xfrm>
          <a:prstGeom prst="roundRect">
            <a:avLst>
              <a:gd name="adj" fmla="val 4225"/>
            </a:avLst>
          </a:prstGeom>
          <a:solidFill>
            <a:srgbClr val="FFFFFF"/>
          </a:solidFill>
          <a:ln w="12700">
            <a:solidFill>
              <a:srgbClr val="DECFBE"/>
            </a:solidFill>
            <a:prstDash val="solid"/>
          </a:ln>
        </p:spPr>
        <p:txBody>
          <a:bodyPr/>
          <a:lstStyle/>
          <a:p>
            <a:endParaRPr lang="en-US" sz="2400"/>
          </a:p>
        </p:txBody>
      </p:sp>
      <p:sp>
        <p:nvSpPr>
          <p:cNvPr id="20" name="Text 18"/>
          <p:cNvSpPr/>
          <p:nvPr/>
        </p:nvSpPr>
        <p:spPr>
          <a:xfrm>
            <a:off x="4553712" y="3145536"/>
            <a:ext cx="2953512" cy="292608"/>
          </a:xfrm>
          <a:prstGeom prst="rect">
            <a:avLst/>
          </a:prstGeom>
          <a:noFill/>
          <a:ln/>
        </p:spPr>
        <p:txBody>
          <a:bodyPr wrap="square" lIns="0" tIns="0" rIns="0" bIns="0" rtlCol="0" anchor="ctr">
            <a:normAutofit/>
          </a:bodyPr>
          <a:lstStyle/>
          <a:p>
            <a:pPr marL="0" indent="0">
              <a:buNone/>
            </a:pPr>
            <a:r>
              <a:rPr lang="en-US" b="1" dirty="0">
                <a:solidFill>
                  <a:srgbClr val="5F2209"/>
                </a:solidFill>
                <a:latin typeface="Georgia" pitchFamily="34" charset="0"/>
                <a:ea typeface="Georgia" pitchFamily="34" charset="-122"/>
                <a:cs typeface="Georgia" pitchFamily="34" charset="-120"/>
              </a:rPr>
              <a:t>Volume</a:t>
            </a:r>
            <a:endParaRPr lang="en-US" dirty="0"/>
          </a:p>
        </p:txBody>
      </p:sp>
      <p:sp>
        <p:nvSpPr>
          <p:cNvPr id="21" name="Text 19"/>
          <p:cNvSpPr/>
          <p:nvPr/>
        </p:nvSpPr>
        <p:spPr>
          <a:xfrm>
            <a:off x="4553712" y="3529584"/>
            <a:ext cx="2953512" cy="676656"/>
          </a:xfrm>
          <a:prstGeom prst="rect">
            <a:avLst/>
          </a:prstGeom>
          <a:noFill/>
          <a:ln/>
        </p:spPr>
        <p:txBody>
          <a:bodyPr wrap="square" lIns="0" tIns="0" rIns="0" bIns="0" rtlCol="0" anchor="ctr">
            <a:normAutofit/>
          </a:bodyPr>
          <a:lstStyle/>
          <a:p>
            <a:pPr marL="0" indent="0">
              <a:buNone/>
            </a:pPr>
            <a:r>
              <a:rPr lang="en-US" sz="1200" dirty="0">
                <a:solidFill>
                  <a:srgbClr val="1F1714"/>
                </a:solidFill>
                <a:latin typeface="Aptos" pitchFamily="34" charset="0"/>
                <a:ea typeface="Aptos" pitchFamily="34" charset="-122"/>
                <a:cs typeface="Aptos" pitchFamily="34" charset="-120"/>
              </a:rPr>
              <a:t>Sodium, diuretics, heart failure management, and dialysis planning when diuretics fail.</a:t>
            </a:r>
            <a:endParaRPr lang="en-US" sz="1200" dirty="0"/>
          </a:p>
        </p:txBody>
      </p:sp>
      <p:sp>
        <p:nvSpPr>
          <p:cNvPr id="22" name="Shape 20"/>
          <p:cNvSpPr/>
          <p:nvPr/>
        </p:nvSpPr>
        <p:spPr>
          <a:xfrm>
            <a:off x="8156448" y="3017520"/>
            <a:ext cx="3246120" cy="1298448"/>
          </a:xfrm>
          <a:prstGeom prst="roundRect">
            <a:avLst>
              <a:gd name="adj" fmla="val 4225"/>
            </a:avLst>
          </a:prstGeom>
          <a:solidFill>
            <a:srgbClr val="FFFFFF"/>
          </a:solidFill>
          <a:ln w="12700">
            <a:solidFill>
              <a:srgbClr val="DECFBE"/>
            </a:solidFill>
            <a:prstDash val="solid"/>
          </a:ln>
        </p:spPr>
        <p:txBody>
          <a:bodyPr/>
          <a:lstStyle/>
          <a:p>
            <a:endParaRPr lang="en-US" sz="3600"/>
          </a:p>
        </p:txBody>
      </p:sp>
      <p:sp>
        <p:nvSpPr>
          <p:cNvPr id="23" name="Text 21"/>
          <p:cNvSpPr/>
          <p:nvPr/>
        </p:nvSpPr>
        <p:spPr>
          <a:xfrm>
            <a:off x="8302752" y="3145536"/>
            <a:ext cx="2953512" cy="292608"/>
          </a:xfrm>
          <a:prstGeom prst="rect">
            <a:avLst/>
          </a:prstGeom>
          <a:noFill/>
          <a:ln/>
        </p:spPr>
        <p:txBody>
          <a:bodyPr wrap="square" lIns="0" tIns="0" rIns="0" bIns="0" rtlCol="0" anchor="ctr">
            <a:normAutofit/>
          </a:bodyPr>
          <a:lstStyle/>
          <a:p>
            <a:pPr marL="0" indent="0">
              <a:buNone/>
            </a:pPr>
            <a:r>
              <a:rPr lang="en-US" b="1" dirty="0">
                <a:solidFill>
                  <a:srgbClr val="1F3A5F"/>
                </a:solidFill>
                <a:latin typeface="Georgia" pitchFamily="34" charset="0"/>
                <a:ea typeface="Georgia" pitchFamily="34" charset="-122"/>
                <a:cs typeface="Georgia" pitchFamily="34" charset="-120"/>
              </a:rPr>
              <a:t>Medication safety</a:t>
            </a:r>
            <a:endParaRPr lang="en-US" dirty="0"/>
          </a:p>
        </p:txBody>
      </p:sp>
      <p:sp>
        <p:nvSpPr>
          <p:cNvPr id="24" name="Text 22"/>
          <p:cNvSpPr/>
          <p:nvPr/>
        </p:nvSpPr>
        <p:spPr>
          <a:xfrm>
            <a:off x="8302752" y="3529584"/>
            <a:ext cx="2953512" cy="676656"/>
          </a:xfrm>
          <a:prstGeom prst="rect">
            <a:avLst/>
          </a:prstGeom>
          <a:noFill/>
          <a:ln/>
        </p:spPr>
        <p:txBody>
          <a:bodyPr wrap="square" lIns="0" tIns="0" rIns="0" bIns="0" rtlCol="0" anchor="ctr">
            <a:normAutofit/>
          </a:bodyPr>
          <a:lstStyle/>
          <a:p>
            <a:pPr marL="0" indent="0">
              <a:buNone/>
            </a:pPr>
            <a:r>
              <a:rPr lang="en-US" sz="1060" dirty="0">
                <a:solidFill>
                  <a:srgbClr val="1F1714"/>
                </a:solidFill>
                <a:latin typeface="Aptos" pitchFamily="34" charset="0"/>
                <a:ea typeface="Aptos" pitchFamily="34" charset="-122"/>
                <a:cs typeface="Aptos" pitchFamily="34" charset="-120"/>
              </a:rPr>
              <a:t>Dose for eGFR, avoid NSAIDs, and teach sick-day holds.</a:t>
            </a:r>
            <a:endParaRPr lang="en-US" sz="106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0">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356616" y="320040"/>
            <a:ext cx="10424160" cy="566928"/>
          </a:xfrm>
          <a:prstGeom prst="rect">
            <a:avLst/>
          </a:prstGeom>
          <a:noFill/>
          <a:ln/>
        </p:spPr>
        <p:txBody>
          <a:bodyPr wrap="square" lIns="0" tIns="0" rIns="0" bIns="0" rtlCol="0" anchor="ctr">
            <a:normAutofit/>
          </a:bodyPr>
          <a:lstStyle/>
          <a:p>
            <a:r>
              <a:rPr lang="en-US" sz="2800" dirty="0"/>
              <a:t>The transition from CKD to ESKD</a:t>
            </a:r>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20</a:t>
            </a:r>
            <a:endParaRPr lang="en-US" sz="800" dirty="0"/>
          </a:p>
        </p:txBody>
      </p:sp>
      <p:sp>
        <p:nvSpPr>
          <p:cNvPr id="7" name="Text 5"/>
          <p:cNvSpPr/>
          <p:nvPr/>
        </p:nvSpPr>
        <p:spPr>
          <a:xfrm>
            <a:off x="4754880" y="6492240"/>
            <a:ext cx="6263640" cy="182880"/>
          </a:xfrm>
          <a:prstGeom prst="rect">
            <a:avLst/>
          </a:prstGeom>
          <a:noFill/>
          <a:ln/>
        </p:spPr>
        <p:txBody>
          <a:bodyPr wrap="square" lIns="0" tIns="0" rIns="0" bIns="0" rtlCol="0" anchor="ctr"/>
          <a:lstStyle/>
          <a:p>
            <a:pPr marL="0" indent="0" algn="r">
              <a:buNone/>
            </a:pPr>
            <a:r>
              <a:rPr lang="en-US" sz="680" dirty="0">
                <a:solidFill>
                  <a:srgbClr val="5F646D"/>
                </a:solidFill>
                <a:latin typeface="Aptos" pitchFamily="34" charset="0"/>
                <a:ea typeface="Aptos" pitchFamily="34" charset="-122"/>
                <a:cs typeface="Aptos" pitchFamily="34" charset="-120"/>
              </a:rPr>
              <a:t>IDEAL trial</a:t>
            </a:r>
            <a:endParaRPr lang="en-US" sz="680" dirty="0"/>
          </a:p>
        </p:txBody>
      </p:sp>
      <p:sp>
        <p:nvSpPr>
          <p:cNvPr id="14" name="Text 12"/>
          <p:cNvSpPr/>
          <p:nvPr/>
        </p:nvSpPr>
        <p:spPr>
          <a:xfrm>
            <a:off x="731520" y="6016752"/>
            <a:ext cx="10424160" cy="457200"/>
          </a:xfrm>
          <a:prstGeom prst="rect">
            <a:avLst/>
          </a:prstGeom>
          <a:noFill/>
          <a:ln/>
        </p:spPr>
        <p:txBody>
          <a:bodyPr wrap="square" lIns="635" tIns="635" rIns="635" bIns="635" rtlCol="0" anchor="t">
            <a:normAutofit/>
          </a:bodyPr>
          <a:lstStyle/>
          <a:p>
            <a:r>
              <a:rPr lang="en-US" sz="1900" b="1" dirty="0">
                <a:solidFill>
                  <a:srgbClr val="5F2209"/>
                </a:solidFill>
                <a:latin typeface="Aptos" pitchFamily="34" charset="0"/>
                <a:ea typeface="Aptos" pitchFamily="34" charset="-122"/>
                <a:cs typeface="Aptos" pitchFamily="34" charset="-120"/>
              </a:rPr>
              <a:t>Timing is not eGFR alone. Symptoms, complications, trajectory, access, and readiness matter.</a:t>
            </a:r>
            <a:endParaRPr lang="en-US" sz="1900" dirty="0"/>
          </a:p>
        </p:txBody>
      </p:sp>
      <p:graphicFrame>
        <p:nvGraphicFramePr>
          <p:cNvPr id="17" name="Content Placeholder 2">
            <a:extLst>
              <a:ext uri="{FF2B5EF4-FFF2-40B4-BE49-F238E27FC236}">
                <a16:creationId xmlns:a16="http://schemas.microsoft.com/office/drawing/2014/main" id="{47ABC4F2-563C-35EE-F02E-E03BFEBA621F}"/>
              </a:ext>
            </a:extLst>
          </p:cNvPr>
          <p:cNvGraphicFramePr>
            <a:graphicFrameLocks/>
          </p:cNvGraphicFramePr>
          <p:nvPr>
            <p:extLst>
              <p:ext uri="{D42A27DB-BD31-4B8C-83A1-F6EECF244321}">
                <p14:modId xmlns:p14="http://schemas.microsoft.com/office/powerpoint/2010/main" val="1951727403"/>
              </p:ext>
            </p:extLst>
          </p:nvPr>
        </p:nvGraphicFramePr>
        <p:xfrm>
          <a:off x="552994" y="1312409"/>
          <a:ext cx="10909957" cy="4957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3382C"/>
        </a:solidFill>
        <a:effectLst/>
      </p:bgPr>
    </p:bg>
    <p:spTree>
      <p:nvGrpSpPr>
        <p:cNvPr id="1" name=""/>
        <p:cNvGrpSpPr/>
        <p:nvPr/>
      </p:nvGrpSpPr>
      <p:grpSpPr>
        <a:xfrm>
          <a:off x="0" y="0"/>
          <a:ext cx="0" cy="0"/>
          <a:chOff x="0" y="0"/>
          <a:chExt cx="0" cy="0"/>
        </a:xfrm>
      </p:grpSpPr>
      <p:grpSp>
        <p:nvGrpSpPr>
          <p:cNvPr id="4" name="Image Gallery">
            <a:extLst>
              <a:ext uri="{FF2B5EF4-FFF2-40B4-BE49-F238E27FC236}">
                <a16:creationId xmlns:a16="http://schemas.microsoft.com/office/drawing/2014/main" id="{72FD067B-F0A3-F6DD-3BF2-5AA1593ABCB0}"/>
              </a:ext>
            </a:extLst>
          </p:cNvPr>
          <p:cNvGrpSpPr/>
          <p:nvPr/>
        </p:nvGrpSpPr>
        <p:grpSpPr>
          <a:xfrm>
            <a:off x="609599" y="1580413"/>
            <a:ext cx="5486401" cy="5277587"/>
            <a:chOff x="-105684" y="-661094"/>
            <a:chExt cx="5486400" cy="5277585"/>
          </a:xfrm>
        </p:grpSpPr>
        <p:pic>
          <p:nvPicPr>
            <p:cNvPr id="5" name="B0002427.jpg" descr="B0002427.jpg">
              <a:extLst>
                <a:ext uri="{FF2B5EF4-FFF2-40B4-BE49-F238E27FC236}">
                  <a16:creationId xmlns:a16="http://schemas.microsoft.com/office/drawing/2014/main" id="{CEB428EA-2450-4C8B-DDEC-12630C567A7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5275032" cy="4064265"/>
            </a:xfrm>
            <a:prstGeom prst="rect">
              <a:avLst/>
            </a:prstGeom>
            <a:ln w="12700" cap="flat">
              <a:noFill/>
              <a:miter lim="400000"/>
            </a:ln>
            <a:effectLst/>
          </p:spPr>
        </p:pic>
        <p:sp>
          <p:nvSpPr>
            <p:cNvPr id="6" name="IN CENTER OR HOME">
              <a:extLst>
                <a:ext uri="{FF2B5EF4-FFF2-40B4-BE49-F238E27FC236}">
                  <a16:creationId xmlns:a16="http://schemas.microsoft.com/office/drawing/2014/main" id="{6CB45755-A8B1-AB49-AF03-B5F5D3B519D0}"/>
                </a:ext>
              </a:extLst>
            </p:cNvPr>
            <p:cNvSpPr/>
            <p:nvPr/>
          </p:nvSpPr>
          <p:spPr>
            <a:xfrm>
              <a:off x="0" y="4140464"/>
              <a:ext cx="5275032" cy="4760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500">
                  <a:solidFill>
                    <a:srgbClr val="FFFFFF"/>
                  </a:solidFill>
                </a:defRPr>
              </a:lvl1pPr>
            </a:lstStyle>
            <a:p>
              <a:r>
                <a:t>IN CENTER OR HOME</a:t>
              </a:r>
            </a:p>
          </p:txBody>
        </p:sp>
        <p:sp>
          <p:nvSpPr>
            <p:cNvPr id="7" name="HEMODIALYSIS">
              <a:extLst>
                <a:ext uri="{FF2B5EF4-FFF2-40B4-BE49-F238E27FC236}">
                  <a16:creationId xmlns:a16="http://schemas.microsoft.com/office/drawing/2014/main" id="{E3D294E9-54FA-3438-3ED2-B1DF0B364DD3}"/>
                </a:ext>
              </a:extLst>
            </p:cNvPr>
            <p:cNvSpPr/>
            <p:nvPr/>
          </p:nvSpPr>
          <p:spPr>
            <a:xfrm>
              <a:off x="-105685" y="-661095"/>
              <a:ext cx="5486401" cy="55949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defRPr sz="3600">
                  <a:solidFill>
                    <a:srgbClr val="FFFFFF"/>
                  </a:solidFill>
                </a:defRPr>
              </a:lvl1pPr>
            </a:lstStyle>
            <a:p>
              <a:r>
                <a:rPr dirty="0"/>
                <a:t>HEMODIALYSIS</a:t>
              </a:r>
            </a:p>
          </p:txBody>
        </p:sp>
      </p:grpSp>
      <p:grpSp>
        <p:nvGrpSpPr>
          <p:cNvPr id="8" name="Image Gallery">
            <a:extLst>
              <a:ext uri="{FF2B5EF4-FFF2-40B4-BE49-F238E27FC236}">
                <a16:creationId xmlns:a16="http://schemas.microsoft.com/office/drawing/2014/main" id="{65E91749-979E-9598-CB7B-C3D3459EDAED}"/>
              </a:ext>
            </a:extLst>
          </p:cNvPr>
          <p:cNvGrpSpPr/>
          <p:nvPr/>
        </p:nvGrpSpPr>
        <p:grpSpPr>
          <a:xfrm>
            <a:off x="6201686" y="1550515"/>
            <a:ext cx="5486401" cy="5307485"/>
            <a:chOff x="-50800" y="-661094"/>
            <a:chExt cx="5486400" cy="5307483"/>
          </a:xfrm>
        </p:grpSpPr>
        <p:pic>
          <p:nvPicPr>
            <p:cNvPr id="9" name="Cycler002421.jpg" descr="Cycler002421.jpg">
              <a:extLst>
                <a:ext uri="{FF2B5EF4-FFF2-40B4-BE49-F238E27FC236}">
                  <a16:creationId xmlns:a16="http://schemas.microsoft.com/office/drawing/2014/main" id="{3D4F1070-9F1B-F1D4-40AD-C57C2996A6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5384800" cy="4094163"/>
            </a:xfrm>
            <a:prstGeom prst="rect">
              <a:avLst/>
            </a:prstGeom>
            <a:ln w="12700" cap="flat">
              <a:noFill/>
              <a:miter lim="400000"/>
            </a:ln>
            <a:effectLst/>
          </p:spPr>
        </p:pic>
        <p:sp>
          <p:nvSpPr>
            <p:cNvPr id="10" name="DONE AT HOME">
              <a:extLst>
                <a:ext uri="{FF2B5EF4-FFF2-40B4-BE49-F238E27FC236}">
                  <a16:creationId xmlns:a16="http://schemas.microsoft.com/office/drawing/2014/main" id="{806E0CB4-2B2E-5C75-147C-41CAF4E47C40}"/>
                </a:ext>
              </a:extLst>
            </p:cNvPr>
            <p:cNvSpPr/>
            <p:nvPr/>
          </p:nvSpPr>
          <p:spPr>
            <a:xfrm>
              <a:off x="0" y="4170362"/>
              <a:ext cx="5384800" cy="4760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500">
                  <a:solidFill>
                    <a:srgbClr val="FFFFFF"/>
                  </a:solidFill>
                </a:defRPr>
              </a:lvl1pPr>
            </a:lstStyle>
            <a:p>
              <a:r>
                <a:t>DONE AT HOME</a:t>
              </a:r>
            </a:p>
          </p:txBody>
        </p:sp>
        <p:sp>
          <p:nvSpPr>
            <p:cNvPr id="11" name="PERITONEAL">
              <a:extLst>
                <a:ext uri="{FF2B5EF4-FFF2-40B4-BE49-F238E27FC236}">
                  <a16:creationId xmlns:a16="http://schemas.microsoft.com/office/drawing/2014/main" id="{3E171DE4-BD20-13E8-3BD7-94C2A8947F6A}"/>
                </a:ext>
              </a:extLst>
            </p:cNvPr>
            <p:cNvSpPr/>
            <p:nvPr/>
          </p:nvSpPr>
          <p:spPr>
            <a:xfrm>
              <a:off x="-50801" y="-661095"/>
              <a:ext cx="5486402" cy="55949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ctr">
                <a:lnSpc>
                  <a:spcPct val="90000"/>
                </a:lnSpc>
                <a:defRPr sz="3600">
                  <a:solidFill>
                    <a:srgbClr val="FFFFFF"/>
                  </a:solidFill>
                </a:defRPr>
              </a:lvl1pPr>
            </a:lstStyle>
            <a:p>
              <a:r>
                <a:t>PERITONEAL</a:t>
              </a:r>
            </a:p>
          </p:txBody>
        </p:sp>
      </p:grpSp>
      <p:sp>
        <p:nvSpPr>
          <p:cNvPr id="13" name="TextBox 12">
            <a:extLst>
              <a:ext uri="{FF2B5EF4-FFF2-40B4-BE49-F238E27FC236}">
                <a16:creationId xmlns:a16="http://schemas.microsoft.com/office/drawing/2014/main" id="{6FDAA989-0EE2-40B5-6A07-35C5EBCD6C7C}"/>
              </a:ext>
            </a:extLst>
          </p:cNvPr>
          <p:cNvSpPr txBox="1"/>
          <p:nvPr/>
        </p:nvSpPr>
        <p:spPr>
          <a:xfrm>
            <a:off x="857250" y="530218"/>
            <a:ext cx="6098240" cy="707886"/>
          </a:xfrm>
          <a:prstGeom prst="rect">
            <a:avLst/>
          </a:prstGeom>
          <a:noFill/>
        </p:spPr>
        <p:txBody>
          <a:bodyPr wrap="square">
            <a:spAutoFit/>
          </a:bodyPr>
          <a:lstStyle/>
          <a:p>
            <a:r>
              <a:rPr lang="en-US" sz="4000" dirty="0">
                <a:solidFill>
                  <a:schemeClr val="bg1"/>
                </a:solidFill>
              </a:rPr>
              <a:t>TWO TYPES OF DIALYSIS</a:t>
            </a:r>
          </a:p>
        </p:txBody>
      </p:sp>
    </p:spTree>
    <p:extLst>
      <p:ext uri="{BB962C8B-B14F-4D97-AF65-F5344CB8AC3E}">
        <p14:creationId xmlns:p14="http://schemas.microsoft.com/office/powerpoint/2010/main" val="209818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1">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sz="4800"/>
          </a:p>
        </p:txBody>
      </p:sp>
      <p:sp>
        <p:nvSpPr>
          <p:cNvPr id="4" name="Text 2"/>
          <p:cNvSpPr/>
          <p:nvPr/>
        </p:nvSpPr>
        <p:spPr>
          <a:xfrm>
            <a:off x="411480" y="233172"/>
            <a:ext cx="10424160" cy="566928"/>
          </a:xfrm>
          <a:prstGeom prst="rect">
            <a:avLst/>
          </a:prstGeom>
          <a:noFill/>
          <a:ln/>
        </p:spPr>
        <p:txBody>
          <a:bodyPr wrap="square" lIns="0" tIns="0" rIns="0" bIns="0" rtlCol="0" anchor="ctr">
            <a:noAutofit/>
          </a:bodyPr>
          <a:lstStyle/>
          <a:p>
            <a:pPr marL="0" indent="0">
              <a:buNone/>
            </a:pPr>
            <a:r>
              <a:rPr lang="en-US" sz="3200" b="1" dirty="0">
                <a:solidFill>
                  <a:srgbClr val="5F2209"/>
                </a:solidFill>
                <a:latin typeface="Georgia" pitchFamily="34" charset="0"/>
                <a:ea typeface="Georgia" pitchFamily="34" charset="-122"/>
                <a:cs typeface="Georgia" pitchFamily="34" charset="-120"/>
              </a:rPr>
              <a:t>Modality choice should start early</a:t>
            </a:r>
            <a:endParaRPr lang="en-US" sz="32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1600" dirty="0">
                <a:solidFill>
                  <a:srgbClr val="5F646D"/>
                </a:solidFill>
                <a:latin typeface="Aptos" pitchFamily="34" charset="0"/>
                <a:ea typeface="Aptos" pitchFamily="34" charset="-122"/>
                <a:cs typeface="Aptos" pitchFamily="34" charset="-120"/>
              </a:rPr>
              <a:t>Nephrology for the Non-Nephrologist</a:t>
            </a:r>
            <a:endParaRPr lang="en-US" sz="1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dirty="0">
                <a:solidFill>
                  <a:srgbClr val="5F646D"/>
                </a:solidFill>
                <a:latin typeface="Aptos" pitchFamily="34" charset="0"/>
                <a:ea typeface="Aptos" pitchFamily="34" charset="-122"/>
                <a:cs typeface="Aptos" pitchFamily="34" charset="-120"/>
              </a:rPr>
              <a:t>21</a:t>
            </a:r>
            <a:endParaRPr lang="en-US" dirty="0"/>
          </a:p>
        </p:txBody>
      </p:sp>
      <p:sp>
        <p:nvSpPr>
          <p:cNvPr id="8" name="Text 6"/>
          <p:cNvSpPr/>
          <p:nvPr/>
        </p:nvSpPr>
        <p:spPr>
          <a:xfrm>
            <a:off x="729907" y="1107582"/>
            <a:ext cx="2953512" cy="292608"/>
          </a:xfrm>
          <a:prstGeom prst="rect">
            <a:avLst/>
          </a:prstGeom>
          <a:noFill/>
          <a:ln/>
        </p:spPr>
        <p:txBody>
          <a:bodyPr wrap="square" lIns="0" tIns="0" rIns="0" bIns="0" rtlCol="0" anchor="ctr">
            <a:noAutofit/>
          </a:bodyPr>
          <a:lstStyle/>
          <a:p>
            <a:pPr marL="0" indent="0">
              <a:buNone/>
            </a:pPr>
            <a:r>
              <a:rPr lang="en-US" sz="4000" b="1" dirty="0">
                <a:solidFill>
                  <a:srgbClr val="1F3A5F"/>
                </a:solidFill>
                <a:latin typeface="Georgia" pitchFamily="34" charset="0"/>
                <a:ea typeface="Georgia" pitchFamily="34" charset="-122"/>
                <a:cs typeface="Georgia" pitchFamily="34" charset="-120"/>
              </a:rPr>
              <a:t>Transplant</a:t>
            </a:r>
            <a:endParaRPr lang="en-US" sz="4000" dirty="0"/>
          </a:p>
        </p:txBody>
      </p:sp>
      <p:sp>
        <p:nvSpPr>
          <p:cNvPr id="9" name="Text 7"/>
          <p:cNvSpPr/>
          <p:nvPr/>
        </p:nvSpPr>
        <p:spPr>
          <a:xfrm>
            <a:off x="729907" y="1568612"/>
            <a:ext cx="2953512" cy="1066621"/>
          </a:xfrm>
          <a:prstGeom prst="rect">
            <a:avLst/>
          </a:prstGeom>
          <a:noFill/>
          <a:ln/>
        </p:spPr>
        <p:txBody>
          <a:bodyPr wrap="square" lIns="0" tIns="0" rIns="0" bIns="0" rtlCol="0" anchor="t">
            <a:normAutofit/>
          </a:bodyPr>
          <a:lstStyle/>
          <a:p>
            <a:pPr marL="0" indent="0">
              <a:buNone/>
            </a:pPr>
            <a:r>
              <a:rPr lang="en-US" sz="3200" dirty="0">
                <a:solidFill>
                  <a:srgbClr val="1F1714"/>
                </a:solidFill>
                <a:latin typeface="Aptos" pitchFamily="34" charset="0"/>
                <a:ea typeface="Aptos" pitchFamily="34" charset="-122"/>
                <a:cs typeface="Aptos" pitchFamily="34" charset="-120"/>
              </a:rPr>
              <a:t>Best survival option</a:t>
            </a:r>
            <a:endParaRPr lang="en-US" sz="3200" dirty="0"/>
          </a:p>
        </p:txBody>
      </p:sp>
      <p:sp>
        <p:nvSpPr>
          <p:cNvPr id="11" name="Text 9"/>
          <p:cNvSpPr/>
          <p:nvPr/>
        </p:nvSpPr>
        <p:spPr>
          <a:xfrm>
            <a:off x="4343400" y="1351168"/>
            <a:ext cx="2953512" cy="292608"/>
          </a:xfrm>
          <a:prstGeom prst="rect">
            <a:avLst/>
          </a:prstGeom>
          <a:noFill/>
          <a:ln/>
        </p:spPr>
        <p:txBody>
          <a:bodyPr wrap="square" lIns="0" tIns="0" rIns="0" bIns="0" rtlCol="0" anchor="ctr">
            <a:noAutofit/>
          </a:bodyPr>
          <a:lstStyle/>
          <a:p>
            <a:pPr marL="0" indent="0">
              <a:buNone/>
            </a:pPr>
            <a:r>
              <a:rPr lang="en-US" sz="4000" b="1" dirty="0">
                <a:solidFill>
                  <a:srgbClr val="1F3A5F"/>
                </a:solidFill>
                <a:latin typeface="Georgia" pitchFamily="34" charset="0"/>
                <a:ea typeface="Georgia" pitchFamily="34" charset="-122"/>
                <a:cs typeface="Georgia" pitchFamily="34" charset="-120"/>
              </a:rPr>
              <a:t>Peritoneal dialysis</a:t>
            </a:r>
            <a:endParaRPr lang="en-US" sz="4000" dirty="0"/>
          </a:p>
        </p:txBody>
      </p:sp>
      <p:sp>
        <p:nvSpPr>
          <p:cNvPr id="12" name="Text 10"/>
          <p:cNvSpPr/>
          <p:nvPr/>
        </p:nvSpPr>
        <p:spPr>
          <a:xfrm>
            <a:off x="4506015" y="3060700"/>
            <a:ext cx="3503470" cy="704088"/>
          </a:xfrm>
          <a:prstGeom prst="rect">
            <a:avLst/>
          </a:prstGeom>
          <a:noFill/>
          <a:ln/>
        </p:spPr>
        <p:txBody>
          <a:bodyPr wrap="square" lIns="0" tIns="0" rIns="0" bIns="0" rtlCol="0" anchor="ctr">
            <a:noAutofit/>
          </a:bodyPr>
          <a:lstStyle/>
          <a:p>
            <a:pPr marL="0" indent="0">
              <a:buNone/>
            </a:pPr>
            <a:r>
              <a:rPr lang="en-US" sz="2800" dirty="0">
                <a:solidFill>
                  <a:srgbClr val="1F1714"/>
                </a:solidFill>
                <a:latin typeface="Aptos" pitchFamily="34" charset="0"/>
                <a:ea typeface="Aptos" pitchFamily="34" charset="-122"/>
                <a:cs typeface="Aptos" pitchFamily="34" charset="-120"/>
              </a:rPr>
              <a:t>Home therapy using the peritoneal membrane; often flexible and autonomy-preserving.</a:t>
            </a:r>
            <a:endParaRPr lang="en-US" sz="2800" dirty="0"/>
          </a:p>
        </p:txBody>
      </p:sp>
      <p:sp>
        <p:nvSpPr>
          <p:cNvPr id="14" name="Text 12"/>
          <p:cNvSpPr/>
          <p:nvPr/>
        </p:nvSpPr>
        <p:spPr>
          <a:xfrm>
            <a:off x="8230918" y="1369464"/>
            <a:ext cx="2953512" cy="462173"/>
          </a:xfrm>
          <a:prstGeom prst="rect">
            <a:avLst/>
          </a:prstGeom>
          <a:noFill/>
          <a:ln/>
        </p:spPr>
        <p:txBody>
          <a:bodyPr wrap="square" lIns="0" tIns="0" rIns="0" bIns="0" rtlCol="0" anchor="ctr">
            <a:noAutofit/>
          </a:bodyPr>
          <a:lstStyle/>
          <a:p>
            <a:pPr marL="0" indent="0">
              <a:buNone/>
            </a:pPr>
            <a:r>
              <a:rPr lang="en-US" sz="4000" b="1" dirty="0">
                <a:solidFill>
                  <a:srgbClr val="1F3A5F"/>
                </a:solidFill>
                <a:latin typeface="Georgia" pitchFamily="34" charset="0"/>
                <a:ea typeface="Georgia" pitchFamily="34" charset="-122"/>
                <a:cs typeface="Georgia" pitchFamily="34" charset="-120"/>
              </a:rPr>
              <a:t>Home </a:t>
            </a:r>
            <a:r>
              <a:rPr lang="en-US" sz="4000" b="1" dirty="0" err="1">
                <a:solidFill>
                  <a:srgbClr val="1F3A5F"/>
                </a:solidFill>
                <a:latin typeface="Georgia" pitchFamily="34" charset="0"/>
                <a:ea typeface="Georgia" pitchFamily="34" charset="-122"/>
                <a:cs typeface="Georgia" pitchFamily="34" charset="-120"/>
              </a:rPr>
              <a:t>hemo</a:t>
            </a:r>
            <a:endParaRPr lang="en-US" sz="4000" dirty="0"/>
          </a:p>
        </p:txBody>
      </p:sp>
      <p:sp>
        <p:nvSpPr>
          <p:cNvPr id="15" name="Text 13"/>
          <p:cNvSpPr/>
          <p:nvPr/>
        </p:nvSpPr>
        <p:spPr>
          <a:xfrm>
            <a:off x="8230918" y="3307873"/>
            <a:ext cx="3153362" cy="562355"/>
          </a:xfrm>
          <a:prstGeom prst="rect">
            <a:avLst/>
          </a:prstGeom>
          <a:noFill/>
          <a:ln/>
        </p:spPr>
        <p:txBody>
          <a:bodyPr wrap="square" lIns="0" tIns="0" rIns="0" bIns="0" rtlCol="0" anchor="ctr">
            <a:noAutofit/>
          </a:bodyPr>
          <a:lstStyle/>
          <a:p>
            <a:pPr marL="0" indent="0">
              <a:buNone/>
            </a:pPr>
            <a:r>
              <a:rPr lang="en-US" sz="2800" dirty="0">
                <a:solidFill>
                  <a:srgbClr val="1F1714"/>
                </a:solidFill>
                <a:latin typeface="Aptos" pitchFamily="34" charset="0"/>
                <a:ea typeface="Aptos" pitchFamily="34" charset="-122"/>
                <a:cs typeface="Aptos" pitchFamily="34" charset="-120"/>
              </a:rPr>
              <a:t>Flexible HD with training; can fit patients who want more control.</a:t>
            </a:r>
            <a:endParaRPr lang="en-US" sz="2800" dirty="0"/>
          </a:p>
        </p:txBody>
      </p:sp>
      <p:sp>
        <p:nvSpPr>
          <p:cNvPr id="17" name="Text 15"/>
          <p:cNvSpPr/>
          <p:nvPr/>
        </p:nvSpPr>
        <p:spPr>
          <a:xfrm>
            <a:off x="877824" y="4625010"/>
            <a:ext cx="4279392" cy="292608"/>
          </a:xfrm>
          <a:prstGeom prst="rect">
            <a:avLst/>
          </a:prstGeom>
          <a:noFill/>
          <a:ln/>
        </p:spPr>
        <p:txBody>
          <a:bodyPr wrap="square" lIns="0" tIns="0" rIns="0" bIns="0" rtlCol="0" anchor="ctr">
            <a:noAutofit/>
          </a:bodyPr>
          <a:lstStyle/>
          <a:p>
            <a:pPr marL="0" indent="0">
              <a:buNone/>
            </a:pPr>
            <a:r>
              <a:rPr lang="en-US" sz="4000" b="1" dirty="0">
                <a:solidFill>
                  <a:srgbClr val="1F3A5F"/>
                </a:solidFill>
                <a:latin typeface="Georgia" pitchFamily="34" charset="0"/>
                <a:ea typeface="Georgia" pitchFamily="34" charset="-122"/>
                <a:cs typeface="Georgia" pitchFamily="34" charset="-120"/>
              </a:rPr>
              <a:t>In-center HD</a:t>
            </a:r>
            <a:endParaRPr lang="en-US" sz="4000" dirty="0"/>
          </a:p>
        </p:txBody>
      </p:sp>
      <p:sp>
        <p:nvSpPr>
          <p:cNvPr id="18" name="Text 16"/>
          <p:cNvSpPr/>
          <p:nvPr/>
        </p:nvSpPr>
        <p:spPr>
          <a:xfrm>
            <a:off x="877824" y="5311428"/>
            <a:ext cx="4279392" cy="704088"/>
          </a:xfrm>
          <a:prstGeom prst="rect">
            <a:avLst/>
          </a:prstGeom>
          <a:noFill/>
          <a:ln/>
        </p:spPr>
        <p:txBody>
          <a:bodyPr wrap="square" lIns="0" tIns="0" rIns="0" bIns="0" rtlCol="0" anchor="ctr">
            <a:noAutofit/>
          </a:bodyPr>
          <a:lstStyle/>
          <a:p>
            <a:pPr marL="0" indent="0">
              <a:buNone/>
            </a:pPr>
            <a:r>
              <a:rPr lang="en-US" sz="2800" dirty="0">
                <a:solidFill>
                  <a:srgbClr val="1F1714"/>
                </a:solidFill>
                <a:latin typeface="Aptos" pitchFamily="34" charset="0"/>
                <a:ea typeface="Aptos" pitchFamily="34" charset="-122"/>
                <a:cs typeface="Aptos" pitchFamily="34" charset="-120"/>
              </a:rPr>
              <a:t>Staff-delivered therapy; plan fistula or graft early if this is the route.</a:t>
            </a:r>
            <a:endParaRPr lang="en-US" sz="2800" dirty="0"/>
          </a:p>
        </p:txBody>
      </p:sp>
      <p:sp>
        <p:nvSpPr>
          <p:cNvPr id="20" name="Text 18"/>
          <p:cNvSpPr/>
          <p:nvPr/>
        </p:nvSpPr>
        <p:spPr>
          <a:xfrm>
            <a:off x="6057900" y="5159533"/>
            <a:ext cx="5379926" cy="216738"/>
          </a:xfrm>
          <a:prstGeom prst="rect">
            <a:avLst/>
          </a:prstGeom>
          <a:noFill/>
          <a:ln/>
        </p:spPr>
        <p:txBody>
          <a:bodyPr wrap="square" lIns="0" tIns="0" rIns="0" bIns="0" rtlCol="0" anchor="ctr">
            <a:noAutofit/>
          </a:bodyPr>
          <a:lstStyle/>
          <a:p>
            <a:pPr marL="0" indent="0">
              <a:buNone/>
            </a:pPr>
            <a:r>
              <a:rPr lang="en-US" sz="4000" b="1" dirty="0">
                <a:solidFill>
                  <a:srgbClr val="5F2209"/>
                </a:solidFill>
                <a:latin typeface="Georgia" pitchFamily="34" charset="0"/>
                <a:ea typeface="Georgia" pitchFamily="34" charset="-122"/>
                <a:cs typeface="Georgia" pitchFamily="34" charset="-120"/>
              </a:rPr>
              <a:t>Conservative care</a:t>
            </a:r>
            <a:endParaRPr lang="en-US" sz="4000" dirty="0"/>
          </a:p>
        </p:txBody>
      </p:sp>
      <p:sp>
        <p:nvSpPr>
          <p:cNvPr id="21" name="Text 19"/>
          <p:cNvSpPr/>
          <p:nvPr/>
        </p:nvSpPr>
        <p:spPr>
          <a:xfrm>
            <a:off x="6257750" y="5663472"/>
            <a:ext cx="4279392" cy="704088"/>
          </a:xfrm>
          <a:prstGeom prst="rect">
            <a:avLst/>
          </a:prstGeom>
          <a:noFill/>
          <a:ln/>
        </p:spPr>
        <p:txBody>
          <a:bodyPr wrap="square" lIns="0" tIns="0" rIns="0" bIns="0" rtlCol="0" anchor="ctr">
            <a:normAutofit fontScale="92500" lnSpcReduction="20000"/>
          </a:bodyPr>
          <a:lstStyle/>
          <a:p>
            <a:pPr marL="0" indent="0">
              <a:buNone/>
            </a:pPr>
            <a:r>
              <a:rPr lang="en-US" sz="2800" dirty="0">
                <a:solidFill>
                  <a:srgbClr val="1F1714"/>
                </a:solidFill>
                <a:latin typeface="Aptos" pitchFamily="34" charset="0"/>
                <a:ea typeface="Aptos" pitchFamily="34" charset="-122"/>
                <a:cs typeface="Aptos" pitchFamily="34" charset="-120"/>
              </a:rPr>
              <a:t>Active symptom-focused care without dialysis; not "no care."</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A5755E1F-C129-D01A-6428-803DA75FF9A8}"/>
              </a:ext>
            </a:extLst>
          </p:cNvPr>
          <p:cNvSpPr/>
          <p:nvPr/>
        </p:nvSpPr>
        <p:spPr>
          <a:xfrm>
            <a:off x="7507496" y="4829313"/>
            <a:ext cx="2889943" cy="472441"/>
          </a:xfrm>
          <a:prstGeom prst="roundRect">
            <a:avLst>
              <a:gd name="adj" fmla="val 40323"/>
            </a:avLst>
          </a:prstGeom>
          <a:blipFill>
            <a:blip r:embed="rId2">
              <a:alphaModFix amt="96393"/>
            </a:blip>
          </a:blipFill>
          <a:ln w="12700">
            <a:solidFill>
              <a:schemeClr val="accent1">
                <a:alpha val="96393"/>
              </a:schemeClr>
            </a:solidFill>
            <a:miter/>
          </a:ln>
          <a:effectLst>
            <a:outerShdw blurRad="622300" dist="82049" dir="5400000" rotWithShape="0">
              <a:srgbClr val="000000">
                <a:alpha val="53334"/>
              </a:srgbClr>
            </a:outerShdw>
          </a:effectLst>
        </p:spPr>
        <p:txBody>
          <a:bodyPr lIns="45719" rIns="45719" anchor="ctr"/>
          <a:lstStyle/>
          <a:p>
            <a:endParaRPr/>
          </a:p>
        </p:txBody>
      </p:sp>
      <p:sp>
        <p:nvSpPr>
          <p:cNvPr id="3" name="Arrow">
            <a:extLst>
              <a:ext uri="{FF2B5EF4-FFF2-40B4-BE49-F238E27FC236}">
                <a16:creationId xmlns:a16="http://schemas.microsoft.com/office/drawing/2014/main" id="{14389A8D-0987-94B5-005F-AE93932C5EAC}"/>
              </a:ext>
            </a:extLst>
          </p:cNvPr>
          <p:cNvSpPr/>
          <p:nvPr/>
        </p:nvSpPr>
        <p:spPr>
          <a:xfrm rot="16200000" flipH="1">
            <a:off x="8101620" y="3030735"/>
            <a:ext cx="2000172" cy="796530"/>
          </a:xfrm>
          <a:prstGeom prst="rightArrow">
            <a:avLst>
              <a:gd name="adj1" fmla="val 24227"/>
              <a:gd name="adj2" fmla="val 96812"/>
            </a:avLst>
          </a:prstGeom>
          <a:blipFill>
            <a:blip r:embed="rId2"/>
          </a:blipFill>
          <a:ln w="12700">
            <a:miter lim="400000"/>
          </a:ln>
          <a:effectLst>
            <a:outerShdw blurRad="622300" dist="82049" dir="5400000" rotWithShape="0">
              <a:srgbClr val="000000"/>
            </a:outerShdw>
          </a:effectLst>
        </p:spPr>
        <p:txBody>
          <a:bodyPr lIns="45719" rIns="45719" anchor="ctr"/>
          <a:lstStyle/>
          <a:p>
            <a:pPr algn="ctr">
              <a:defRPr sz="2500">
                <a:solidFill>
                  <a:srgbClr val="FFFFFF"/>
                </a:solidFill>
              </a:defRPr>
            </a:pPr>
            <a:endParaRPr/>
          </a:p>
        </p:txBody>
      </p:sp>
      <p:sp>
        <p:nvSpPr>
          <p:cNvPr id="4" name="Arrow">
            <a:extLst>
              <a:ext uri="{FF2B5EF4-FFF2-40B4-BE49-F238E27FC236}">
                <a16:creationId xmlns:a16="http://schemas.microsoft.com/office/drawing/2014/main" id="{13C8ED4A-0EE0-A93F-0FF1-2EA2E710182A}"/>
              </a:ext>
            </a:extLst>
          </p:cNvPr>
          <p:cNvSpPr/>
          <p:nvPr/>
        </p:nvSpPr>
        <p:spPr>
          <a:xfrm rot="16200000" flipH="1">
            <a:off x="1636249" y="3030735"/>
            <a:ext cx="2000172" cy="796530"/>
          </a:xfrm>
          <a:prstGeom prst="rightArrow">
            <a:avLst>
              <a:gd name="adj1" fmla="val 24227"/>
              <a:gd name="adj2" fmla="val 96812"/>
            </a:avLst>
          </a:prstGeom>
          <a:blipFill>
            <a:blip r:embed="rId2"/>
          </a:blipFill>
          <a:ln w="12700">
            <a:miter lim="400000"/>
          </a:ln>
          <a:effectLst>
            <a:outerShdw blurRad="622300" dist="82049" dir="5400000" rotWithShape="0">
              <a:srgbClr val="000000"/>
            </a:outerShdw>
          </a:effectLst>
        </p:spPr>
        <p:txBody>
          <a:bodyPr lIns="45719" rIns="45719" anchor="ctr"/>
          <a:lstStyle/>
          <a:p>
            <a:pPr algn="ctr">
              <a:defRPr sz="2500">
                <a:solidFill>
                  <a:srgbClr val="FFFFFF"/>
                </a:solidFill>
              </a:defRPr>
            </a:pPr>
            <a:endParaRPr/>
          </a:p>
        </p:txBody>
      </p:sp>
      <p:sp>
        <p:nvSpPr>
          <p:cNvPr id="5" name="Slide Number">
            <a:extLst>
              <a:ext uri="{FF2B5EF4-FFF2-40B4-BE49-F238E27FC236}">
                <a16:creationId xmlns:a16="http://schemas.microsoft.com/office/drawing/2014/main" id="{04B55545-D573-1667-E2E2-98B2A584A2EF}"/>
              </a:ext>
            </a:extLst>
          </p:cNvPr>
          <p:cNvSpPr txBox="1">
            <a:spLocks/>
          </p:cNvSpPr>
          <p:nvPr/>
        </p:nvSpPr>
        <p:spPr>
          <a:xfrm>
            <a:off x="11095176" y="6414760"/>
            <a:ext cx="258624" cy="24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eaLnBrk="1" fontAlgn="auto" latinLnBrk="0" hangingPunct="0">
              <a:lnSpc>
                <a:spcPct val="100000"/>
              </a:lnSpc>
              <a:spcBef>
                <a:spcPts val="0"/>
              </a:spcBef>
              <a:spcAft>
                <a:spcPts val="0"/>
              </a:spcAft>
              <a:buClrTx/>
              <a:buSzTx/>
              <a:buFontTx/>
              <a:buNone/>
              <a:tabLst/>
              <a:defRPr kumimoji="0" sz="1200" b="0" i="0" u="none" strike="noStrike" kern="1200" cap="none" spc="0" normalizeH="0" baseline="0">
                <a:ln>
                  <a:noFill/>
                </a:ln>
                <a:solidFill>
                  <a:srgbClr val="888888"/>
                </a:solidFill>
                <a:effectLst/>
                <a:uFillTx/>
                <a:latin typeface="+mj-lt"/>
                <a:ea typeface="+mj-ea"/>
                <a:cs typeface="+mj-cs"/>
                <a:sym typeface="Calibri"/>
              </a:defRPr>
            </a:lvl1pPr>
            <a:lvl2pPr marL="0" marR="0" indent="457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2pPr>
            <a:lvl3pPr marL="0" marR="0" indent="914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3pPr>
            <a:lvl4pPr marL="0" marR="0" indent="1371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4pPr>
            <a:lvl5pPr marL="0" marR="0" indent="18288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5pPr>
            <a:lvl6pPr marL="0" marR="0" indent="22860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6pPr>
            <a:lvl7pPr marL="0" marR="0" indent="2743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7pPr>
            <a:lvl8pPr marL="0" marR="0" indent="3200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8pPr>
            <a:lvl9pPr marL="0" marR="0" indent="3657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28</a:t>
            </a:fld>
            <a:endParaRPr lang="en-US"/>
          </a:p>
        </p:txBody>
      </p:sp>
      <p:sp>
        <p:nvSpPr>
          <p:cNvPr id="6" name="Arrow">
            <a:extLst>
              <a:ext uri="{FF2B5EF4-FFF2-40B4-BE49-F238E27FC236}">
                <a16:creationId xmlns:a16="http://schemas.microsoft.com/office/drawing/2014/main" id="{A7F5B2E0-0E8E-EEC0-3E1C-1DDF70A3B242}"/>
              </a:ext>
            </a:extLst>
          </p:cNvPr>
          <p:cNvSpPr/>
          <p:nvPr/>
        </p:nvSpPr>
        <p:spPr>
          <a:xfrm rot="16200000" flipH="1">
            <a:off x="4658849" y="3030735"/>
            <a:ext cx="2000171" cy="796530"/>
          </a:xfrm>
          <a:prstGeom prst="rightArrow">
            <a:avLst>
              <a:gd name="adj1" fmla="val 24227"/>
              <a:gd name="adj2" fmla="val 96812"/>
            </a:avLst>
          </a:prstGeom>
          <a:blipFill>
            <a:blip r:embed="rId2"/>
          </a:blipFill>
          <a:ln w="12700">
            <a:miter lim="400000"/>
          </a:ln>
          <a:effectLst>
            <a:outerShdw blurRad="622300" dist="82049" dir="5400000" rotWithShape="0">
              <a:srgbClr val="000000"/>
            </a:outerShdw>
          </a:effectLst>
        </p:spPr>
        <p:txBody>
          <a:bodyPr lIns="45719" rIns="45719" anchor="ctr"/>
          <a:lstStyle/>
          <a:p>
            <a:pPr algn="ctr">
              <a:defRPr sz="2500">
                <a:solidFill>
                  <a:srgbClr val="FFFFFF"/>
                </a:solidFill>
              </a:defRPr>
            </a:pPr>
            <a:endParaRPr/>
          </a:p>
        </p:txBody>
      </p:sp>
      <p:sp>
        <p:nvSpPr>
          <p:cNvPr id="7" name="Rounded Rectangle">
            <a:extLst>
              <a:ext uri="{FF2B5EF4-FFF2-40B4-BE49-F238E27FC236}">
                <a16:creationId xmlns:a16="http://schemas.microsoft.com/office/drawing/2014/main" id="{9570E065-145D-9011-D6D1-866761FCF0DD}"/>
              </a:ext>
            </a:extLst>
          </p:cNvPr>
          <p:cNvSpPr/>
          <p:nvPr/>
        </p:nvSpPr>
        <p:spPr>
          <a:xfrm>
            <a:off x="1431504" y="851998"/>
            <a:ext cx="2409661" cy="1270001"/>
          </a:xfrm>
          <a:prstGeom prst="roundRect">
            <a:avLst>
              <a:gd name="adj" fmla="val 15000"/>
            </a:avLst>
          </a:prstGeom>
          <a:blipFill>
            <a:blip r:embed="rId2">
              <a:alphaModFix amt="96393"/>
            </a:blip>
          </a:blipFill>
          <a:ln w="12700">
            <a:solidFill>
              <a:schemeClr val="accent1">
                <a:alpha val="96393"/>
              </a:schemeClr>
            </a:solidFill>
            <a:miter/>
          </a:ln>
          <a:effectLst>
            <a:outerShdw blurRad="622300" dist="82049" dir="5400000" rotWithShape="0">
              <a:srgbClr val="000000"/>
            </a:outerShdw>
          </a:effectLst>
        </p:spPr>
        <p:txBody>
          <a:bodyPr lIns="45719" rIns="45719" anchor="ctr"/>
          <a:lstStyle/>
          <a:p>
            <a:endParaRPr/>
          </a:p>
        </p:txBody>
      </p:sp>
      <p:sp>
        <p:nvSpPr>
          <p:cNvPr id="8" name="Rounded Rectangle">
            <a:extLst>
              <a:ext uri="{FF2B5EF4-FFF2-40B4-BE49-F238E27FC236}">
                <a16:creationId xmlns:a16="http://schemas.microsoft.com/office/drawing/2014/main" id="{25C02DBE-4618-8F24-361B-7EFCC3DD94A8}"/>
              </a:ext>
            </a:extLst>
          </p:cNvPr>
          <p:cNvSpPr/>
          <p:nvPr/>
        </p:nvSpPr>
        <p:spPr>
          <a:xfrm>
            <a:off x="4448665" y="851998"/>
            <a:ext cx="2674539" cy="1270001"/>
          </a:xfrm>
          <a:prstGeom prst="roundRect">
            <a:avLst>
              <a:gd name="adj" fmla="val 15000"/>
            </a:avLst>
          </a:prstGeom>
          <a:blipFill>
            <a:blip r:embed="rId2">
              <a:alphaModFix amt="96393"/>
            </a:blip>
          </a:blipFill>
          <a:ln w="12700">
            <a:solidFill>
              <a:schemeClr val="accent1">
                <a:alpha val="96393"/>
              </a:schemeClr>
            </a:solidFill>
            <a:miter/>
          </a:ln>
          <a:effectLst>
            <a:outerShdw blurRad="622300" dist="82049" dir="5400000" rotWithShape="0">
              <a:srgbClr val="000000"/>
            </a:outerShdw>
          </a:effectLst>
        </p:spPr>
        <p:txBody>
          <a:bodyPr lIns="45719" rIns="45719" anchor="ctr"/>
          <a:lstStyle/>
          <a:p>
            <a:endParaRPr/>
          </a:p>
        </p:txBody>
      </p:sp>
      <p:sp>
        <p:nvSpPr>
          <p:cNvPr id="9" name="Rounded Rectangle">
            <a:extLst>
              <a:ext uri="{FF2B5EF4-FFF2-40B4-BE49-F238E27FC236}">
                <a16:creationId xmlns:a16="http://schemas.microsoft.com/office/drawing/2014/main" id="{0F6B7F11-A879-1A43-BF0A-EC0CB8365D4D}"/>
              </a:ext>
            </a:extLst>
          </p:cNvPr>
          <p:cNvSpPr/>
          <p:nvPr/>
        </p:nvSpPr>
        <p:spPr>
          <a:xfrm>
            <a:off x="1541043" y="4829313"/>
            <a:ext cx="2190583" cy="472441"/>
          </a:xfrm>
          <a:prstGeom prst="roundRect">
            <a:avLst>
              <a:gd name="adj" fmla="val 40323"/>
            </a:avLst>
          </a:prstGeom>
          <a:blipFill>
            <a:blip r:embed="rId2">
              <a:alphaModFix amt="96393"/>
            </a:blip>
          </a:blipFill>
          <a:ln w="12700">
            <a:solidFill>
              <a:schemeClr val="accent1">
                <a:alpha val="96393"/>
              </a:schemeClr>
            </a:solidFill>
            <a:miter/>
          </a:ln>
          <a:effectLst>
            <a:outerShdw blurRad="622300" dist="82049" dir="5400000" rotWithShape="0">
              <a:srgbClr val="000000">
                <a:alpha val="53334"/>
              </a:srgbClr>
            </a:outerShdw>
          </a:effectLst>
        </p:spPr>
        <p:txBody>
          <a:bodyPr lIns="45719" rIns="45719" anchor="ctr"/>
          <a:lstStyle/>
          <a:p>
            <a:endParaRPr/>
          </a:p>
        </p:txBody>
      </p:sp>
      <p:sp>
        <p:nvSpPr>
          <p:cNvPr id="10" name="Rounded Rectangle">
            <a:extLst>
              <a:ext uri="{FF2B5EF4-FFF2-40B4-BE49-F238E27FC236}">
                <a16:creationId xmlns:a16="http://schemas.microsoft.com/office/drawing/2014/main" id="{DA772828-70B8-907C-7108-169AC18844C4}"/>
              </a:ext>
            </a:extLst>
          </p:cNvPr>
          <p:cNvSpPr/>
          <p:nvPr/>
        </p:nvSpPr>
        <p:spPr>
          <a:xfrm>
            <a:off x="7730704" y="851998"/>
            <a:ext cx="2674539" cy="1270001"/>
          </a:xfrm>
          <a:prstGeom prst="roundRect">
            <a:avLst>
              <a:gd name="adj" fmla="val 15000"/>
            </a:avLst>
          </a:prstGeom>
          <a:blipFill>
            <a:blip r:embed="rId2">
              <a:alphaModFix amt="96393"/>
            </a:blip>
          </a:blipFill>
          <a:ln w="12700">
            <a:solidFill>
              <a:schemeClr val="accent1">
                <a:alpha val="96393"/>
              </a:schemeClr>
            </a:solidFill>
            <a:miter/>
          </a:ln>
          <a:effectLst>
            <a:outerShdw blurRad="622300" dist="82049" dir="5400000" rotWithShape="0">
              <a:srgbClr val="000000"/>
            </a:outerShdw>
          </a:effectLst>
        </p:spPr>
        <p:txBody>
          <a:bodyPr lIns="45719" rIns="45719" anchor="ctr"/>
          <a:lstStyle/>
          <a:p>
            <a:endParaRPr/>
          </a:p>
        </p:txBody>
      </p:sp>
      <p:sp>
        <p:nvSpPr>
          <p:cNvPr id="11" name="Rounded Rectangle">
            <a:extLst>
              <a:ext uri="{FF2B5EF4-FFF2-40B4-BE49-F238E27FC236}">
                <a16:creationId xmlns:a16="http://schemas.microsoft.com/office/drawing/2014/main" id="{47460348-8556-7895-491E-A5E626EAFB18}"/>
              </a:ext>
            </a:extLst>
          </p:cNvPr>
          <p:cNvSpPr/>
          <p:nvPr/>
        </p:nvSpPr>
        <p:spPr>
          <a:xfrm>
            <a:off x="4478976" y="4829313"/>
            <a:ext cx="2190584" cy="472441"/>
          </a:xfrm>
          <a:prstGeom prst="roundRect">
            <a:avLst>
              <a:gd name="adj" fmla="val 40323"/>
            </a:avLst>
          </a:prstGeom>
          <a:blipFill>
            <a:blip r:embed="rId2">
              <a:alphaModFix amt="96393"/>
            </a:blip>
          </a:blipFill>
          <a:ln w="12700">
            <a:solidFill>
              <a:schemeClr val="accent1">
                <a:alpha val="96393"/>
              </a:schemeClr>
            </a:solidFill>
            <a:miter/>
          </a:ln>
          <a:effectLst>
            <a:outerShdw blurRad="622300" dist="82049" dir="5400000" rotWithShape="0">
              <a:srgbClr val="000000">
                <a:alpha val="53334"/>
              </a:srgbClr>
            </a:outerShdw>
          </a:effectLst>
        </p:spPr>
        <p:txBody>
          <a:bodyPr lIns="45719" rIns="45719" anchor="ctr"/>
          <a:lstStyle/>
          <a:p>
            <a:endParaRPr/>
          </a:p>
        </p:txBody>
      </p:sp>
      <p:sp>
        <p:nvSpPr>
          <p:cNvPr id="12" name="NEEDS DIALYSIS…">
            <a:extLst>
              <a:ext uri="{FF2B5EF4-FFF2-40B4-BE49-F238E27FC236}">
                <a16:creationId xmlns:a16="http://schemas.microsoft.com/office/drawing/2014/main" id="{140DDDC2-5055-7541-C76C-8B0169533169}"/>
              </a:ext>
            </a:extLst>
          </p:cNvPr>
          <p:cNvSpPr txBox="1"/>
          <p:nvPr/>
        </p:nvSpPr>
        <p:spPr>
          <a:xfrm>
            <a:off x="1539134" y="1047578"/>
            <a:ext cx="2194401" cy="808767"/>
          </a:xfrm>
          <a:prstGeom prst="rect">
            <a:avLst/>
          </a:prstGeom>
          <a:ln w="12700">
            <a:miter lim="400000"/>
          </a:ln>
          <a:effectLst>
            <a:outerShdw blurRad="622300" dist="82049"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500">
                <a:solidFill>
                  <a:srgbClr val="FFFFFF"/>
                </a:solidFill>
              </a:defRPr>
            </a:pPr>
            <a:r>
              <a:rPr dirty="0"/>
              <a:t>NEEDS DIALYSIS </a:t>
            </a:r>
          </a:p>
          <a:p>
            <a:pPr algn="ctr">
              <a:defRPr sz="2500">
                <a:solidFill>
                  <a:srgbClr val="FFFFFF"/>
                </a:solidFill>
              </a:defRPr>
            </a:pPr>
            <a:r>
              <a:rPr dirty="0"/>
              <a:t>24 hr - 14 days</a:t>
            </a:r>
          </a:p>
        </p:txBody>
      </p:sp>
      <p:sp>
        <p:nvSpPr>
          <p:cNvPr id="13" name="NEEDS DIALYSIS…">
            <a:extLst>
              <a:ext uri="{FF2B5EF4-FFF2-40B4-BE49-F238E27FC236}">
                <a16:creationId xmlns:a16="http://schemas.microsoft.com/office/drawing/2014/main" id="{3A4C1892-8563-5B51-A344-2E777141506C}"/>
              </a:ext>
            </a:extLst>
          </p:cNvPr>
          <p:cNvSpPr txBox="1"/>
          <p:nvPr/>
        </p:nvSpPr>
        <p:spPr>
          <a:xfrm>
            <a:off x="4688734" y="1047578"/>
            <a:ext cx="2194401" cy="808767"/>
          </a:xfrm>
          <a:prstGeom prst="rect">
            <a:avLst/>
          </a:prstGeom>
          <a:ln w="12700">
            <a:miter lim="400000"/>
          </a:ln>
          <a:effectLst>
            <a:outerShdw blurRad="622300" dist="82049"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500">
                <a:solidFill>
                  <a:srgbClr val="FFFFFF"/>
                </a:solidFill>
              </a:defRPr>
            </a:pPr>
            <a:r>
              <a:t>NEEDS DIALYSIS </a:t>
            </a:r>
          </a:p>
          <a:p>
            <a:pPr algn="ctr">
              <a:defRPr sz="2500">
                <a:solidFill>
                  <a:srgbClr val="FFFFFF"/>
                </a:solidFill>
              </a:defRPr>
            </a:pPr>
            <a:r>
              <a:t>14 - 60 days</a:t>
            </a:r>
          </a:p>
        </p:txBody>
      </p:sp>
      <p:sp>
        <p:nvSpPr>
          <p:cNvPr id="14" name="WILL EVENTUALLY NEED DIALYSIS…">
            <a:extLst>
              <a:ext uri="{FF2B5EF4-FFF2-40B4-BE49-F238E27FC236}">
                <a16:creationId xmlns:a16="http://schemas.microsoft.com/office/drawing/2014/main" id="{8B219F6E-782B-8684-96A9-A7CDA144C4E5}"/>
              </a:ext>
            </a:extLst>
          </p:cNvPr>
          <p:cNvSpPr txBox="1"/>
          <p:nvPr/>
        </p:nvSpPr>
        <p:spPr>
          <a:xfrm>
            <a:off x="7838334" y="850728"/>
            <a:ext cx="2526745" cy="1246495"/>
          </a:xfrm>
          <a:prstGeom prst="rect">
            <a:avLst/>
          </a:prstGeom>
          <a:ln w="12700">
            <a:miter lim="400000"/>
          </a:ln>
          <a:effectLst>
            <a:outerShdw blurRad="622300" dist="82049" dir="5400000" rotWithShape="0">
              <a:srgbClr val="000000">
                <a:alpha val="7331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500">
                <a:solidFill>
                  <a:srgbClr val="FFFFFF"/>
                </a:solidFill>
              </a:defRPr>
            </a:pPr>
            <a:r>
              <a:rPr dirty="0"/>
              <a:t>EVENTUALLY NEED</a:t>
            </a:r>
            <a:r>
              <a:rPr lang="en-US" dirty="0"/>
              <a:t>S</a:t>
            </a:r>
            <a:r>
              <a:rPr dirty="0"/>
              <a:t> DIALYSIS</a:t>
            </a:r>
          </a:p>
          <a:p>
            <a:pPr algn="ctr">
              <a:defRPr sz="2500">
                <a:solidFill>
                  <a:srgbClr val="FFFFFF"/>
                </a:solidFill>
              </a:defRPr>
            </a:pPr>
            <a:r>
              <a:rPr dirty="0"/>
              <a:t>&gt; 60 days</a:t>
            </a:r>
          </a:p>
        </p:txBody>
      </p:sp>
      <p:sp>
        <p:nvSpPr>
          <p:cNvPr id="15" name="Urgent Start">
            <a:extLst>
              <a:ext uri="{FF2B5EF4-FFF2-40B4-BE49-F238E27FC236}">
                <a16:creationId xmlns:a16="http://schemas.microsoft.com/office/drawing/2014/main" id="{9E0BF40A-3E18-584A-27DF-F606A8EDC19B}"/>
              </a:ext>
            </a:extLst>
          </p:cNvPr>
          <p:cNvSpPr txBox="1"/>
          <p:nvPr/>
        </p:nvSpPr>
        <p:spPr>
          <a:xfrm>
            <a:off x="1797103" y="4822963"/>
            <a:ext cx="1678464" cy="415068"/>
          </a:xfrm>
          <a:prstGeom prst="rect">
            <a:avLst/>
          </a:prstGeom>
          <a:ln w="12700">
            <a:miter lim="400000"/>
          </a:ln>
          <a:effectLst>
            <a:outerShdw blurRad="622300" dist="82049" dir="5400000" rotWithShape="0">
              <a:srgbClr val="000000">
                <a:alpha val="5333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500">
                <a:solidFill>
                  <a:srgbClr val="FFFFFF"/>
                </a:solidFill>
              </a:defRPr>
            </a:lvl1pPr>
          </a:lstStyle>
          <a:p>
            <a:r>
              <a:t>Urgent Start</a:t>
            </a:r>
          </a:p>
        </p:txBody>
      </p:sp>
      <p:sp>
        <p:nvSpPr>
          <p:cNvPr id="16" name="Routine Start">
            <a:extLst>
              <a:ext uri="{FF2B5EF4-FFF2-40B4-BE49-F238E27FC236}">
                <a16:creationId xmlns:a16="http://schemas.microsoft.com/office/drawing/2014/main" id="{348862AD-20E1-736F-37EB-81CEE60DE3AF}"/>
              </a:ext>
            </a:extLst>
          </p:cNvPr>
          <p:cNvSpPr txBox="1"/>
          <p:nvPr/>
        </p:nvSpPr>
        <p:spPr>
          <a:xfrm>
            <a:off x="4760172" y="4822963"/>
            <a:ext cx="1797526" cy="415068"/>
          </a:xfrm>
          <a:prstGeom prst="rect">
            <a:avLst/>
          </a:prstGeom>
          <a:ln w="12700">
            <a:miter lim="400000"/>
          </a:ln>
          <a:effectLst>
            <a:outerShdw blurRad="622300" dist="82049" dir="5400000" rotWithShape="0">
              <a:srgbClr val="000000">
                <a:alpha val="5333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500">
                <a:solidFill>
                  <a:srgbClr val="FFFFFF"/>
                </a:solidFill>
              </a:defRPr>
            </a:lvl1pPr>
          </a:lstStyle>
          <a:p>
            <a:r>
              <a:t>Routine Start</a:t>
            </a:r>
          </a:p>
        </p:txBody>
      </p:sp>
      <p:sp>
        <p:nvSpPr>
          <p:cNvPr id="17" name="Embedded Catheter">
            <a:extLst>
              <a:ext uri="{FF2B5EF4-FFF2-40B4-BE49-F238E27FC236}">
                <a16:creationId xmlns:a16="http://schemas.microsoft.com/office/drawing/2014/main" id="{A3241FCB-52BC-810F-09A3-844FBAD67DF7}"/>
              </a:ext>
            </a:extLst>
          </p:cNvPr>
          <p:cNvSpPr txBox="1"/>
          <p:nvPr/>
        </p:nvSpPr>
        <p:spPr>
          <a:xfrm>
            <a:off x="7608848" y="4822963"/>
            <a:ext cx="2687239" cy="415068"/>
          </a:xfrm>
          <a:prstGeom prst="rect">
            <a:avLst/>
          </a:prstGeom>
          <a:ln w="12700">
            <a:miter lim="400000"/>
          </a:ln>
          <a:effectLst>
            <a:outerShdw blurRad="622300" dist="82049" dir="5400000" rotWithShape="0">
              <a:srgbClr val="000000">
                <a:alpha val="5333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500">
                <a:solidFill>
                  <a:srgbClr val="FFFFFF"/>
                </a:solidFill>
              </a:defRPr>
            </a:lvl1pPr>
          </a:lstStyle>
          <a:p>
            <a:r>
              <a:t>Embedded Catheter</a:t>
            </a:r>
          </a:p>
        </p:txBody>
      </p:sp>
    </p:spTree>
    <p:extLst>
      <p:ext uri="{BB962C8B-B14F-4D97-AF65-F5344CB8AC3E}">
        <p14:creationId xmlns:p14="http://schemas.microsoft.com/office/powerpoint/2010/main" val="69730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2">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Why home is now preferred when feasible</a:t>
            </a:r>
            <a:endParaRPr lang="en-US" sz="2600" dirty="0"/>
          </a:p>
        </p:txBody>
      </p:sp>
      <p:sp>
        <p:nvSpPr>
          <p:cNvPr id="5" name="Text 3"/>
          <p:cNvSpPr/>
          <p:nvPr/>
        </p:nvSpPr>
        <p:spPr>
          <a:xfrm>
            <a:off x="460248" y="6324959"/>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22</a:t>
            </a:r>
            <a:endParaRPr lang="en-US" sz="800" dirty="0"/>
          </a:p>
        </p:txBody>
      </p:sp>
      <p:sp>
        <p:nvSpPr>
          <p:cNvPr id="7" name="Text 5"/>
          <p:cNvSpPr/>
          <p:nvPr/>
        </p:nvSpPr>
        <p:spPr>
          <a:xfrm>
            <a:off x="749808" y="1353312"/>
            <a:ext cx="5669280" cy="5625712"/>
          </a:xfrm>
          <a:prstGeom prst="rect">
            <a:avLst/>
          </a:prstGeom>
          <a:noFill/>
          <a:ln/>
        </p:spPr>
        <p:txBody>
          <a:bodyPr wrap="square" lIns="762" tIns="762" rIns="762" bIns="762" rtlCol="0" anchor="t">
            <a:normAutofit/>
          </a:bodyPr>
          <a:lstStyle/>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Home therapies (PD or </a:t>
            </a:r>
            <a:r>
              <a:rPr lang="en-US" sz="2400" dirty="0" err="1">
                <a:solidFill>
                  <a:srgbClr val="1F1714"/>
                </a:solidFill>
                <a:latin typeface="Aptos" pitchFamily="34" charset="0"/>
                <a:ea typeface="Aptos" pitchFamily="34" charset="-122"/>
                <a:cs typeface="Aptos" pitchFamily="34" charset="-120"/>
              </a:rPr>
              <a:t>Hemo</a:t>
            </a:r>
            <a:r>
              <a:rPr lang="en-US" sz="2400" dirty="0">
                <a:solidFill>
                  <a:srgbClr val="1F1714"/>
                </a:solidFill>
                <a:latin typeface="Aptos" pitchFamily="34" charset="0"/>
                <a:ea typeface="Aptos" pitchFamily="34" charset="-122"/>
                <a:cs typeface="Aptos" pitchFamily="34" charset="-120"/>
              </a:rPr>
              <a:t>) can reduce travel burden and preserve autonomy.</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Treatment can be integrated into work, family, sleep, and symptom patterns.</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PD and home HD require education, safety screening, training, and support.</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Home is a choice when the patient, home setting, and clinical situation fit.</a:t>
            </a:r>
            <a:endParaRPr lang="en-US" sz="2400" dirty="0"/>
          </a:p>
          <a:p>
            <a:pPr marL="342900" indent="-342900">
              <a:buFont typeface="Arial" panose="020B0604020202020204" pitchFamily="34" charset="0"/>
              <a:buChar char="•"/>
            </a:pPr>
            <a:r>
              <a:rPr lang="en-US" sz="2400" dirty="0">
                <a:solidFill>
                  <a:srgbClr val="1F1714"/>
                </a:solidFill>
                <a:latin typeface="Aptos" pitchFamily="34" charset="0"/>
                <a:ea typeface="Aptos" pitchFamily="34" charset="-122"/>
                <a:cs typeface="Aptos" pitchFamily="34" charset="-120"/>
              </a:rPr>
              <a:t>Every modality discussion should include transplant and conservative care.</a:t>
            </a:r>
            <a:endParaRPr lang="en-US" sz="2400" dirty="0"/>
          </a:p>
        </p:txBody>
      </p:sp>
      <p:pic>
        <p:nvPicPr>
          <p:cNvPr id="14" name="FIG-2-NXSTAGE-_0854.jpg" descr="FIG-2-NXSTAGE-_0854.jpg">
            <a:extLst>
              <a:ext uri="{FF2B5EF4-FFF2-40B4-BE49-F238E27FC236}">
                <a16:creationId xmlns:a16="http://schemas.microsoft.com/office/drawing/2014/main" id="{F8558EAA-D56F-C35A-DA1F-0035929E11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7876" y="931500"/>
            <a:ext cx="3261540" cy="5240700"/>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The literature map gives the backbone</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1600" dirty="0">
                <a:solidFill>
                  <a:srgbClr val="5F646D"/>
                </a:solidFill>
                <a:latin typeface="Aptos" pitchFamily="34" charset="0"/>
                <a:ea typeface="Aptos" pitchFamily="34" charset="-122"/>
                <a:cs typeface="Aptos" pitchFamily="34" charset="-120"/>
              </a:rPr>
              <a:t>Nephrology for the Non-Nephrologist</a:t>
            </a:r>
            <a:endParaRPr lang="en-US" sz="1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3</a:t>
            </a:r>
            <a:endParaRPr lang="en-US" sz="800" dirty="0"/>
          </a:p>
        </p:txBody>
      </p:sp>
      <p:sp>
        <p:nvSpPr>
          <p:cNvPr id="7" name="Text 5"/>
          <p:cNvSpPr/>
          <p:nvPr/>
        </p:nvSpPr>
        <p:spPr>
          <a:xfrm>
            <a:off x="658368" y="1371600"/>
            <a:ext cx="10789920" cy="868680"/>
          </a:xfrm>
          <a:prstGeom prst="rect">
            <a:avLst/>
          </a:prstGeom>
          <a:noFill/>
          <a:ln/>
        </p:spPr>
        <p:txBody>
          <a:bodyPr wrap="square" lIns="635" tIns="635" rIns="635" bIns="635" rtlCol="0" anchor="t">
            <a:noAutofit/>
          </a:bodyPr>
          <a:lstStyle/>
          <a:p>
            <a:r>
              <a:rPr lang="en-US" sz="2000" dirty="0">
                <a:solidFill>
                  <a:srgbClr val="1F1714"/>
                </a:solidFill>
                <a:latin typeface="Aptos" pitchFamily="34" charset="0"/>
                <a:ea typeface="Aptos" pitchFamily="34" charset="-122"/>
                <a:cs typeface="Aptos" pitchFamily="34" charset="-120"/>
              </a:rPr>
              <a:t>The course is organized around recurrent domains identified through large-scale CKD literature mapping using deep learning: detection and prognosis, progression biology, diabetes and vascular disease, aging, treatment response, kidney failure preparation, dialysis modalities, transplantation, and patient-centered care.</a:t>
            </a:r>
            <a:endParaRPr lang="en-US" sz="2000" dirty="0"/>
          </a:p>
        </p:txBody>
      </p:sp>
      <p:sp>
        <p:nvSpPr>
          <p:cNvPr id="8" name="Shape 6"/>
          <p:cNvSpPr/>
          <p:nvPr/>
        </p:nvSpPr>
        <p:spPr>
          <a:xfrm>
            <a:off x="749808" y="2743200"/>
            <a:ext cx="2834640" cy="310896"/>
          </a:xfrm>
          <a:prstGeom prst="roundRect">
            <a:avLst>
              <a:gd name="adj" fmla="val 23529"/>
            </a:avLst>
          </a:prstGeom>
          <a:solidFill>
            <a:srgbClr val="E6EEE9"/>
          </a:solidFill>
          <a:ln w="12700">
            <a:solidFill>
              <a:srgbClr val="E6EEE9"/>
            </a:solidFill>
            <a:prstDash val="solid"/>
          </a:ln>
        </p:spPr>
        <p:txBody>
          <a:bodyPr/>
          <a:lstStyle/>
          <a:p>
            <a:endParaRPr lang="en-US" sz="2800"/>
          </a:p>
        </p:txBody>
      </p:sp>
      <p:sp>
        <p:nvSpPr>
          <p:cNvPr id="9" name="Text 7"/>
          <p:cNvSpPr/>
          <p:nvPr/>
        </p:nvSpPr>
        <p:spPr>
          <a:xfrm>
            <a:off x="749808" y="2807208"/>
            <a:ext cx="2834640" cy="146304"/>
          </a:xfrm>
          <a:prstGeom prst="rect">
            <a:avLst/>
          </a:prstGeom>
          <a:noFill/>
          <a:ln/>
        </p:spPr>
        <p:txBody>
          <a:bodyPr wrap="square" lIns="0" tIns="0" rIns="0" bIns="0" rtlCol="0" anchor="ctr"/>
          <a:lstStyle/>
          <a:p>
            <a:pPr marL="0" indent="0" algn="ctr">
              <a:buNone/>
            </a:pPr>
            <a:r>
              <a:rPr lang="en-US" sz="2800" b="1" dirty="0">
                <a:solidFill>
                  <a:srgbClr val="557267"/>
                </a:solidFill>
                <a:latin typeface="Aptos" pitchFamily="34" charset="0"/>
                <a:ea typeface="Aptos" pitchFamily="34" charset="-122"/>
                <a:cs typeface="Aptos" pitchFamily="34" charset="-120"/>
              </a:rPr>
              <a:t>Detection</a:t>
            </a:r>
            <a:endParaRPr lang="en-US" sz="2800" dirty="0"/>
          </a:p>
        </p:txBody>
      </p:sp>
      <p:sp>
        <p:nvSpPr>
          <p:cNvPr id="10" name="Shape 8"/>
          <p:cNvSpPr/>
          <p:nvPr/>
        </p:nvSpPr>
        <p:spPr>
          <a:xfrm>
            <a:off x="4453128" y="2743200"/>
            <a:ext cx="2834640" cy="310896"/>
          </a:xfrm>
          <a:prstGeom prst="roundRect">
            <a:avLst>
              <a:gd name="adj" fmla="val 23529"/>
            </a:avLst>
          </a:prstGeom>
          <a:solidFill>
            <a:srgbClr val="E7F1F5"/>
          </a:solidFill>
          <a:ln w="12700">
            <a:solidFill>
              <a:srgbClr val="E7F1F5"/>
            </a:solidFill>
            <a:prstDash val="solid"/>
          </a:ln>
        </p:spPr>
        <p:txBody>
          <a:bodyPr/>
          <a:lstStyle/>
          <a:p>
            <a:endParaRPr lang="en-US" sz="2800"/>
          </a:p>
        </p:txBody>
      </p:sp>
      <p:sp>
        <p:nvSpPr>
          <p:cNvPr id="11" name="Text 9"/>
          <p:cNvSpPr/>
          <p:nvPr/>
        </p:nvSpPr>
        <p:spPr>
          <a:xfrm>
            <a:off x="4453128" y="2807208"/>
            <a:ext cx="2834640" cy="146304"/>
          </a:xfrm>
          <a:prstGeom prst="rect">
            <a:avLst/>
          </a:prstGeom>
          <a:noFill/>
          <a:ln/>
        </p:spPr>
        <p:txBody>
          <a:bodyPr wrap="square" lIns="0" tIns="0" rIns="0" bIns="0" rtlCol="0" anchor="ctr"/>
          <a:lstStyle/>
          <a:p>
            <a:pPr marL="0" indent="0" algn="ctr">
              <a:buNone/>
            </a:pPr>
            <a:r>
              <a:rPr lang="en-US" sz="2800" b="1" dirty="0">
                <a:solidFill>
                  <a:srgbClr val="1F3A5F"/>
                </a:solidFill>
                <a:latin typeface="Aptos" pitchFamily="34" charset="0"/>
                <a:ea typeface="Aptos" pitchFamily="34" charset="-122"/>
                <a:cs typeface="Aptos" pitchFamily="34" charset="-120"/>
              </a:rPr>
              <a:t>Progression</a:t>
            </a:r>
            <a:endParaRPr lang="en-US" sz="2800" dirty="0"/>
          </a:p>
        </p:txBody>
      </p:sp>
      <p:sp>
        <p:nvSpPr>
          <p:cNvPr id="12" name="Shape 10"/>
          <p:cNvSpPr/>
          <p:nvPr/>
        </p:nvSpPr>
        <p:spPr>
          <a:xfrm>
            <a:off x="8156448" y="2743200"/>
            <a:ext cx="2834640" cy="310896"/>
          </a:xfrm>
          <a:prstGeom prst="roundRect">
            <a:avLst>
              <a:gd name="adj" fmla="val 23529"/>
            </a:avLst>
          </a:prstGeom>
          <a:solidFill>
            <a:srgbClr val="E6EEE9"/>
          </a:solidFill>
          <a:ln w="12700">
            <a:solidFill>
              <a:srgbClr val="E6EEE9"/>
            </a:solidFill>
            <a:prstDash val="solid"/>
          </a:ln>
        </p:spPr>
        <p:txBody>
          <a:bodyPr/>
          <a:lstStyle/>
          <a:p>
            <a:endParaRPr lang="en-US" sz="2800"/>
          </a:p>
        </p:txBody>
      </p:sp>
      <p:sp>
        <p:nvSpPr>
          <p:cNvPr id="13" name="Text 11"/>
          <p:cNvSpPr/>
          <p:nvPr/>
        </p:nvSpPr>
        <p:spPr>
          <a:xfrm>
            <a:off x="8156448" y="2807208"/>
            <a:ext cx="2834640" cy="146304"/>
          </a:xfrm>
          <a:prstGeom prst="rect">
            <a:avLst/>
          </a:prstGeom>
          <a:noFill/>
          <a:ln/>
        </p:spPr>
        <p:txBody>
          <a:bodyPr wrap="square" lIns="0" tIns="0" rIns="0" bIns="0" rtlCol="0" anchor="ctr"/>
          <a:lstStyle/>
          <a:p>
            <a:pPr marL="0" indent="0" algn="ctr">
              <a:buNone/>
            </a:pPr>
            <a:r>
              <a:rPr lang="en-US" sz="2800" b="1" dirty="0">
                <a:solidFill>
                  <a:srgbClr val="557267"/>
                </a:solidFill>
                <a:latin typeface="Aptos" pitchFamily="34" charset="0"/>
                <a:ea typeface="Aptos" pitchFamily="34" charset="-122"/>
                <a:cs typeface="Aptos" pitchFamily="34" charset="-120"/>
              </a:rPr>
              <a:t>Diabetes</a:t>
            </a:r>
            <a:endParaRPr lang="en-US" sz="2800" dirty="0"/>
          </a:p>
        </p:txBody>
      </p:sp>
      <p:sp>
        <p:nvSpPr>
          <p:cNvPr id="14" name="Shape 12"/>
          <p:cNvSpPr/>
          <p:nvPr/>
        </p:nvSpPr>
        <p:spPr>
          <a:xfrm>
            <a:off x="749808" y="3566160"/>
            <a:ext cx="2834640" cy="310896"/>
          </a:xfrm>
          <a:prstGeom prst="roundRect">
            <a:avLst>
              <a:gd name="adj" fmla="val 23529"/>
            </a:avLst>
          </a:prstGeom>
          <a:solidFill>
            <a:srgbClr val="E7F1F5"/>
          </a:solidFill>
          <a:ln w="12700">
            <a:solidFill>
              <a:srgbClr val="E7F1F5"/>
            </a:solidFill>
            <a:prstDash val="solid"/>
          </a:ln>
        </p:spPr>
        <p:txBody>
          <a:bodyPr/>
          <a:lstStyle/>
          <a:p>
            <a:endParaRPr lang="en-US" sz="2800"/>
          </a:p>
        </p:txBody>
      </p:sp>
      <p:sp>
        <p:nvSpPr>
          <p:cNvPr id="15" name="Text 13"/>
          <p:cNvSpPr/>
          <p:nvPr/>
        </p:nvSpPr>
        <p:spPr>
          <a:xfrm>
            <a:off x="749808" y="3630168"/>
            <a:ext cx="2834640" cy="146304"/>
          </a:xfrm>
          <a:prstGeom prst="rect">
            <a:avLst/>
          </a:prstGeom>
          <a:noFill/>
          <a:ln/>
        </p:spPr>
        <p:txBody>
          <a:bodyPr wrap="square" lIns="0" tIns="0" rIns="0" bIns="0" rtlCol="0" anchor="ctr"/>
          <a:lstStyle/>
          <a:p>
            <a:pPr marL="0" indent="0" algn="ctr">
              <a:buNone/>
            </a:pPr>
            <a:r>
              <a:rPr lang="en-US" sz="2800" b="1" dirty="0">
                <a:solidFill>
                  <a:srgbClr val="1F3A5F"/>
                </a:solidFill>
                <a:latin typeface="Aptos" pitchFamily="34" charset="0"/>
                <a:ea typeface="Aptos" pitchFamily="34" charset="-122"/>
                <a:cs typeface="Aptos" pitchFamily="34" charset="-120"/>
              </a:rPr>
              <a:t>Vascular risk</a:t>
            </a:r>
            <a:endParaRPr lang="en-US" sz="2800" dirty="0"/>
          </a:p>
        </p:txBody>
      </p:sp>
      <p:sp>
        <p:nvSpPr>
          <p:cNvPr id="16" name="Shape 14"/>
          <p:cNvSpPr/>
          <p:nvPr/>
        </p:nvSpPr>
        <p:spPr>
          <a:xfrm>
            <a:off x="4453128" y="3566160"/>
            <a:ext cx="2834640" cy="310896"/>
          </a:xfrm>
          <a:prstGeom prst="roundRect">
            <a:avLst>
              <a:gd name="adj" fmla="val 23529"/>
            </a:avLst>
          </a:prstGeom>
          <a:solidFill>
            <a:srgbClr val="E6EEE9"/>
          </a:solidFill>
          <a:ln w="12700">
            <a:solidFill>
              <a:srgbClr val="E6EEE9"/>
            </a:solidFill>
            <a:prstDash val="solid"/>
          </a:ln>
        </p:spPr>
        <p:txBody>
          <a:bodyPr/>
          <a:lstStyle/>
          <a:p>
            <a:endParaRPr lang="en-US" sz="2800"/>
          </a:p>
        </p:txBody>
      </p:sp>
      <p:sp>
        <p:nvSpPr>
          <p:cNvPr id="17" name="Text 15"/>
          <p:cNvSpPr/>
          <p:nvPr/>
        </p:nvSpPr>
        <p:spPr>
          <a:xfrm>
            <a:off x="4453128" y="3630168"/>
            <a:ext cx="2834640" cy="146304"/>
          </a:xfrm>
          <a:prstGeom prst="rect">
            <a:avLst/>
          </a:prstGeom>
          <a:noFill/>
          <a:ln/>
        </p:spPr>
        <p:txBody>
          <a:bodyPr wrap="square" lIns="0" tIns="0" rIns="0" bIns="0" rtlCol="0" anchor="ctr"/>
          <a:lstStyle/>
          <a:p>
            <a:pPr marL="0" indent="0" algn="ctr">
              <a:buNone/>
            </a:pPr>
            <a:r>
              <a:rPr lang="en-US" sz="2800" b="1" dirty="0">
                <a:solidFill>
                  <a:srgbClr val="557267"/>
                </a:solidFill>
                <a:latin typeface="Aptos" pitchFamily="34" charset="0"/>
                <a:ea typeface="Aptos" pitchFamily="34" charset="-122"/>
                <a:cs typeface="Aptos" pitchFamily="34" charset="-120"/>
              </a:rPr>
              <a:t>Aging</a:t>
            </a:r>
            <a:endParaRPr lang="en-US" sz="2800" dirty="0"/>
          </a:p>
        </p:txBody>
      </p:sp>
      <p:sp>
        <p:nvSpPr>
          <p:cNvPr id="18" name="Shape 16"/>
          <p:cNvSpPr/>
          <p:nvPr/>
        </p:nvSpPr>
        <p:spPr>
          <a:xfrm>
            <a:off x="8156448" y="3566160"/>
            <a:ext cx="2834640" cy="310896"/>
          </a:xfrm>
          <a:prstGeom prst="roundRect">
            <a:avLst>
              <a:gd name="adj" fmla="val 23529"/>
            </a:avLst>
          </a:prstGeom>
          <a:solidFill>
            <a:srgbClr val="E7F1F5"/>
          </a:solidFill>
          <a:ln w="12700">
            <a:solidFill>
              <a:srgbClr val="E7F1F5"/>
            </a:solidFill>
            <a:prstDash val="solid"/>
          </a:ln>
        </p:spPr>
        <p:txBody>
          <a:bodyPr/>
          <a:lstStyle/>
          <a:p>
            <a:endParaRPr lang="en-US" sz="2800"/>
          </a:p>
        </p:txBody>
      </p:sp>
      <p:sp>
        <p:nvSpPr>
          <p:cNvPr id="19" name="Text 17"/>
          <p:cNvSpPr/>
          <p:nvPr/>
        </p:nvSpPr>
        <p:spPr>
          <a:xfrm>
            <a:off x="8156448" y="3630168"/>
            <a:ext cx="2834640" cy="146304"/>
          </a:xfrm>
          <a:prstGeom prst="rect">
            <a:avLst/>
          </a:prstGeom>
          <a:noFill/>
          <a:ln/>
        </p:spPr>
        <p:txBody>
          <a:bodyPr wrap="square" lIns="0" tIns="0" rIns="0" bIns="0" rtlCol="0" anchor="ctr"/>
          <a:lstStyle/>
          <a:p>
            <a:pPr marL="0" indent="0" algn="ctr">
              <a:buNone/>
            </a:pPr>
            <a:r>
              <a:rPr lang="en-US" sz="2800" b="1" dirty="0">
                <a:solidFill>
                  <a:srgbClr val="1F3A5F"/>
                </a:solidFill>
                <a:latin typeface="Aptos" pitchFamily="34" charset="0"/>
                <a:ea typeface="Aptos" pitchFamily="34" charset="-122"/>
                <a:cs typeface="Aptos" pitchFamily="34" charset="-120"/>
              </a:rPr>
              <a:t>Therapy</a:t>
            </a:r>
            <a:endParaRPr lang="en-US" sz="2800" dirty="0"/>
          </a:p>
        </p:txBody>
      </p:sp>
      <p:sp>
        <p:nvSpPr>
          <p:cNvPr id="20" name="Shape 18"/>
          <p:cNvSpPr/>
          <p:nvPr/>
        </p:nvSpPr>
        <p:spPr>
          <a:xfrm>
            <a:off x="749808" y="4389120"/>
            <a:ext cx="2834640" cy="310896"/>
          </a:xfrm>
          <a:prstGeom prst="roundRect">
            <a:avLst>
              <a:gd name="adj" fmla="val 23529"/>
            </a:avLst>
          </a:prstGeom>
          <a:solidFill>
            <a:srgbClr val="E6EEE9"/>
          </a:solidFill>
          <a:ln w="12700">
            <a:solidFill>
              <a:srgbClr val="E6EEE9"/>
            </a:solidFill>
            <a:prstDash val="solid"/>
          </a:ln>
        </p:spPr>
        <p:txBody>
          <a:bodyPr/>
          <a:lstStyle/>
          <a:p>
            <a:endParaRPr lang="en-US" sz="2800"/>
          </a:p>
        </p:txBody>
      </p:sp>
      <p:sp>
        <p:nvSpPr>
          <p:cNvPr id="21" name="Text 19"/>
          <p:cNvSpPr/>
          <p:nvPr/>
        </p:nvSpPr>
        <p:spPr>
          <a:xfrm>
            <a:off x="749808" y="4453128"/>
            <a:ext cx="2834640" cy="146304"/>
          </a:xfrm>
          <a:prstGeom prst="rect">
            <a:avLst/>
          </a:prstGeom>
          <a:noFill/>
          <a:ln/>
        </p:spPr>
        <p:txBody>
          <a:bodyPr wrap="square" lIns="0" tIns="0" rIns="0" bIns="0" rtlCol="0" anchor="ctr"/>
          <a:lstStyle/>
          <a:p>
            <a:pPr marL="0" indent="0" algn="ctr">
              <a:buNone/>
            </a:pPr>
            <a:r>
              <a:rPr lang="en-US" sz="2800" b="1" dirty="0">
                <a:solidFill>
                  <a:srgbClr val="557267"/>
                </a:solidFill>
                <a:latin typeface="Aptos" pitchFamily="34" charset="0"/>
                <a:ea typeface="Aptos" pitchFamily="34" charset="-122"/>
                <a:cs typeface="Aptos" pitchFamily="34" charset="-120"/>
              </a:rPr>
              <a:t>Dialysis</a:t>
            </a:r>
            <a:endParaRPr lang="en-US" sz="2800" dirty="0"/>
          </a:p>
        </p:txBody>
      </p:sp>
      <p:sp>
        <p:nvSpPr>
          <p:cNvPr id="22" name="Shape 20"/>
          <p:cNvSpPr/>
          <p:nvPr/>
        </p:nvSpPr>
        <p:spPr>
          <a:xfrm>
            <a:off x="4453128" y="4389120"/>
            <a:ext cx="2834640" cy="310896"/>
          </a:xfrm>
          <a:prstGeom prst="roundRect">
            <a:avLst>
              <a:gd name="adj" fmla="val 23529"/>
            </a:avLst>
          </a:prstGeom>
          <a:solidFill>
            <a:srgbClr val="E7F1F5"/>
          </a:solidFill>
          <a:ln w="12700">
            <a:solidFill>
              <a:srgbClr val="E7F1F5"/>
            </a:solidFill>
            <a:prstDash val="solid"/>
          </a:ln>
        </p:spPr>
        <p:txBody>
          <a:bodyPr/>
          <a:lstStyle/>
          <a:p>
            <a:endParaRPr lang="en-US" sz="2800"/>
          </a:p>
        </p:txBody>
      </p:sp>
      <p:sp>
        <p:nvSpPr>
          <p:cNvPr id="23" name="Text 21"/>
          <p:cNvSpPr/>
          <p:nvPr/>
        </p:nvSpPr>
        <p:spPr>
          <a:xfrm>
            <a:off x="4453128" y="4453128"/>
            <a:ext cx="2834640" cy="146304"/>
          </a:xfrm>
          <a:prstGeom prst="rect">
            <a:avLst/>
          </a:prstGeom>
          <a:noFill/>
          <a:ln/>
        </p:spPr>
        <p:txBody>
          <a:bodyPr wrap="square" lIns="0" tIns="0" rIns="0" bIns="0" rtlCol="0" anchor="ctr"/>
          <a:lstStyle/>
          <a:p>
            <a:pPr marL="0" indent="0" algn="ctr">
              <a:buNone/>
            </a:pPr>
            <a:r>
              <a:rPr lang="en-US" sz="2800" b="1" dirty="0">
                <a:solidFill>
                  <a:srgbClr val="1F3A5F"/>
                </a:solidFill>
                <a:latin typeface="Aptos" pitchFamily="34" charset="0"/>
                <a:ea typeface="Aptos" pitchFamily="34" charset="-122"/>
                <a:cs typeface="Aptos" pitchFamily="34" charset="-120"/>
              </a:rPr>
              <a:t>Transplant</a:t>
            </a:r>
            <a:endParaRPr lang="en-US" sz="2800" dirty="0"/>
          </a:p>
        </p:txBody>
      </p:sp>
      <p:sp>
        <p:nvSpPr>
          <p:cNvPr id="24" name="Shape 22"/>
          <p:cNvSpPr/>
          <p:nvPr/>
        </p:nvSpPr>
        <p:spPr>
          <a:xfrm>
            <a:off x="8156448" y="4389120"/>
            <a:ext cx="2834640" cy="310896"/>
          </a:xfrm>
          <a:prstGeom prst="roundRect">
            <a:avLst>
              <a:gd name="adj" fmla="val 23529"/>
            </a:avLst>
          </a:prstGeom>
          <a:solidFill>
            <a:srgbClr val="E6EEE9"/>
          </a:solidFill>
          <a:ln w="12700">
            <a:solidFill>
              <a:srgbClr val="E6EEE9"/>
            </a:solidFill>
            <a:prstDash val="solid"/>
          </a:ln>
        </p:spPr>
        <p:txBody>
          <a:bodyPr/>
          <a:lstStyle/>
          <a:p>
            <a:endParaRPr lang="en-US" sz="2800"/>
          </a:p>
        </p:txBody>
      </p:sp>
      <p:sp>
        <p:nvSpPr>
          <p:cNvPr id="25" name="Text 23"/>
          <p:cNvSpPr/>
          <p:nvPr/>
        </p:nvSpPr>
        <p:spPr>
          <a:xfrm>
            <a:off x="8156448" y="4453128"/>
            <a:ext cx="2834640" cy="146304"/>
          </a:xfrm>
          <a:prstGeom prst="rect">
            <a:avLst/>
          </a:prstGeom>
          <a:noFill/>
          <a:ln/>
        </p:spPr>
        <p:txBody>
          <a:bodyPr wrap="square" lIns="0" tIns="0" rIns="0" bIns="0" rtlCol="0" anchor="ctr"/>
          <a:lstStyle/>
          <a:p>
            <a:pPr marL="0" indent="0" algn="ctr">
              <a:buNone/>
            </a:pPr>
            <a:r>
              <a:rPr lang="en-US" sz="2800" b="1" dirty="0">
                <a:solidFill>
                  <a:srgbClr val="557267"/>
                </a:solidFill>
                <a:latin typeface="Aptos" pitchFamily="34" charset="0"/>
                <a:ea typeface="Aptos" pitchFamily="34" charset="-122"/>
                <a:cs typeface="Aptos" pitchFamily="34" charset="-120"/>
              </a:rPr>
              <a:t>Patient goals</a:t>
            </a:r>
            <a:endParaRPr lang="en-US" sz="2800" dirty="0"/>
          </a:p>
        </p:txBody>
      </p:sp>
      <p:sp>
        <p:nvSpPr>
          <p:cNvPr id="26" name="Text 24"/>
          <p:cNvSpPr/>
          <p:nvPr/>
        </p:nvSpPr>
        <p:spPr>
          <a:xfrm>
            <a:off x="841248" y="5486400"/>
            <a:ext cx="10058400" cy="347472"/>
          </a:xfrm>
          <a:prstGeom prst="rect">
            <a:avLst/>
          </a:prstGeom>
          <a:noFill/>
          <a:ln/>
        </p:spPr>
        <p:txBody>
          <a:bodyPr wrap="square" lIns="635" tIns="635" rIns="635" bIns="635" rtlCol="0" anchor="t">
            <a:noAutofit/>
          </a:bodyPr>
          <a:lstStyle/>
          <a:p>
            <a:pPr marL="0" indent="0">
              <a:buNone/>
            </a:pP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4">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Hemodialysis access is a timeline</a:t>
            </a:r>
            <a:endParaRPr lang="en-US" sz="260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24</a:t>
            </a:r>
            <a:endParaRPr lang="en-US" sz="800" dirty="0"/>
          </a:p>
        </p:txBody>
      </p:sp>
      <p:sp>
        <p:nvSpPr>
          <p:cNvPr id="8" name="Text 6"/>
          <p:cNvSpPr/>
          <p:nvPr/>
        </p:nvSpPr>
        <p:spPr>
          <a:xfrm>
            <a:off x="566928" y="1518846"/>
            <a:ext cx="3358000" cy="1200284"/>
          </a:xfrm>
          <a:prstGeom prst="rect">
            <a:avLst/>
          </a:prstGeom>
          <a:noFill/>
          <a:ln/>
        </p:spPr>
        <p:txBody>
          <a:bodyPr wrap="square" lIns="0" tIns="0" rIns="0" bIns="0" rtlCol="0" anchor="t"/>
          <a:lstStyle/>
          <a:p>
            <a:pPr marL="342900" indent="-342900">
              <a:buFont typeface="Wingdings" pitchFamily="2" charset="2"/>
              <a:buChar char="q"/>
            </a:pPr>
            <a:r>
              <a:rPr lang="en-US" sz="2400" b="1" dirty="0">
                <a:solidFill>
                  <a:srgbClr val="5F2209"/>
                </a:solidFill>
                <a:latin typeface="Aptos" pitchFamily="34" charset="0"/>
                <a:ea typeface="Aptos" pitchFamily="34" charset="-122"/>
                <a:cs typeface="Aptos" pitchFamily="34" charset="-120"/>
              </a:rPr>
              <a:t>Education</a:t>
            </a:r>
          </a:p>
          <a:p>
            <a:pPr marL="342900" indent="-342900">
              <a:buFont typeface="Wingdings" pitchFamily="2" charset="2"/>
              <a:buChar char="q"/>
            </a:pPr>
            <a:r>
              <a:rPr lang="en-US" sz="2400" b="1" dirty="0">
                <a:solidFill>
                  <a:srgbClr val="5F2209"/>
                </a:solidFill>
                <a:latin typeface="Aptos" pitchFamily="34" charset="0"/>
              </a:rPr>
              <a:t>Vein preservation</a:t>
            </a:r>
          </a:p>
          <a:p>
            <a:pPr marL="342900" indent="-342900">
              <a:buFont typeface="Wingdings" pitchFamily="2" charset="2"/>
              <a:buChar char="q"/>
            </a:pPr>
            <a:r>
              <a:rPr lang="en-US" sz="2400" b="1" dirty="0">
                <a:solidFill>
                  <a:srgbClr val="5F2209"/>
                </a:solidFill>
                <a:latin typeface="Aptos" pitchFamily="34" charset="0"/>
              </a:rPr>
              <a:t>Mapping</a:t>
            </a:r>
          </a:p>
          <a:p>
            <a:pPr marL="342900" indent="-342900">
              <a:buFont typeface="Wingdings" pitchFamily="2" charset="2"/>
              <a:buChar char="q"/>
            </a:pPr>
            <a:r>
              <a:rPr lang="en-US" sz="2400" b="1" dirty="0">
                <a:solidFill>
                  <a:srgbClr val="5F2209"/>
                </a:solidFill>
                <a:latin typeface="Aptos" pitchFamily="34" charset="0"/>
              </a:rPr>
              <a:t>AV fistula placement</a:t>
            </a:r>
          </a:p>
          <a:p>
            <a:pPr marL="342900" indent="-342900">
              <a:buFont typeface="Wingdings" pitchFamily="2" charset="2"/>
              <a:buChar char="q"/>
            </a:pPr>
            <a:r>
              <a:rPr lang="en-US" sz="2400" b="1" dirty="0">
                <a:solidFill>
                  <a:srgbClr val="5F2209"/>
                </a:solidFill>
                <a:latin typeface="Aptos" pitchFamily="34" charset="0"/>
              </a:rPr>
              <a:t>Maturity</a:t>
            </a:r>
          </a:p>
          <a:p>
            <a:pPr marL="342900" indent="-342900">
              <a:buFont typeface="Wingdings" pitchFamily="2" charset="2"/>
              <a:buChar char="q"/>
            </a:pPr>
            <a:r>
              <a:rPr lang="en-US" sz="2400" b="1" dirty="0">
                <a:solidFill>
                  <a:srgbClr val="5F2209"/>
                </a:solidFill>
                <a:latin typeface="Aptos" pitchFamily="34" charset="0"/>
              </a:rPr>
              <a:t>Cannulation</a:t>
            </a:r>
            <a:endParaRPr lang="en-US" sz="2400" dirty="0"/>
          </a:p>
        </p:txBody>
      </p:sp>
      <p:sp>
        <p:nvSpPr>
          <p:cNvPr id="17" name="Text 15"/>
          <p:cNvSpPr/>
          <p:nvPr/>
        </p:nvSpPr>
        <p:spPr>
          <a:xfrm>
            <a:off x="6227064" y="1892808"/>
            <a:ext cx="1417320" cy="146304"/>
          </a:xfrm>
          <a:prstGeom prst="rect">
            <a:avLst/>
          </a:prstGeom>
          <a:noFill/>
          <a:ln/>
        </p:spPr>
        <p:txBody>
          <a:bodyPr wrap="square" lIns="0" tIns="0" rIns="0" bIns="0" rtlCol="0" anchor="ctr"/>
          <a:lstStyle/>
          <a:p>
            <a:pPr marL="0" indent="0" algn="ctr">
              <a:buNone/>
            </a:pPr>
            <a:endParaRPr lang="en-US" sz="2400" dirty="0"/>
          </a:p>
        </p:txBody>
      </p:sp>
      <p:sp>
        <p:nvSpPr>
          <p:cNvPr id="28" name="Text 26"/>
          <p:cNvSpPr/>
          <p:nvPr/>
        </p:nvSpPr>
        <p:spPr>
          <a:xfrm>
            <a:off x="6592824" y="3191256"/>
            <a:ext cx="4507992" cy="292608"/>
          </a:xfrm>
          <a:prstGeom prst="rect">
            <a:avLst/>
          </a:prstGeom>
          <a:noFill/>
          <a:ln/>
        </p:spPr>
        <p:txBody>
          <a:bodyPr wrap="square" lIns="0" tIns="0" rIns="0" bIns="0" rtlCol="0" anchor="ctr">
            <a:normAutofit/>
          </a:bodyPr>
          <a:lstStyle/>
          <a:p>
            <a:pPr marL="0" indent="0">
              <a:buNone/>
            </a:pPr>
            <a:endParaRPr lang="en-US" sz="1400" dirty="0"/>
          </a:p>
        </p:txBody>
      </p:sp>
      <p:sp>
        <p:nvSpPr>
          <p:cNvPr id="29" name="Text 27"/>
          <p:cNvSpPr/>
          <p:nvPr/>
        </p:nvSpPr>
        <p:spPr>
          <a:xfrm>
            <a:off x="4764034" y="4182756"/>
            <a:ext cx="6534733" cy="2256231"/>
          </a:xfrm>
          <a:prstGeom prst="rect">
            <a:avLst/>
          </a:prstGeom>
          <a:noFill/>
          <a:ln/>
        </p:spPr>
        <p:txBody>
          <a:bodyPr wrap="square" lIns="0" tIns="0" rIns="0" bIns="0" rtlCol="0" anchor="t">
            <a:normAutofit fontScale="92500" lnSpcReduction="10000"/>
          </a:bodyPr>
          <a:lstStyle/>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Do not use forearm veins casually in advanced CKD. Preserve veins early if dialysis may be needed. </a:t>
            </a:r>
          </a:p>
          <a:p>
            <a:endParaRPr lang="en-US" sz="2400" dirty="0">
              <a:solidFill>
                <a:srgbClr val="1F1714"/>
              </a:solidFill>
              <a:latin typeface="Aptos" pitchFamily="34" charset="0"/>
              <a:ea typeface="Aptos" pitchFamily="34" charset="-122"/>
              <a:cs typeface="Aptos" pitchFamily="34" charset="-120"/>
            </a:endParaRPr>
          </a:p>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Late referral leads to catheter starts, infections, centra vein stenosis, hospitalization, decreased home and transplant options</a:t>
            </a:r>
            <a:endParaRPr lang="en-US" sz="1600" dirty="0"/>
          </a:p>
        </p:txBody>
      </p:sp>
      <p:pic>
        <p:nvPicPr>
          <p:cNvPr id="32" name="Image" descr="Image">
            <a:extLst>
              <a:ext uri="{FF2B5EF4-FFF2-40B4-BE49-F238E27FC236}">
                <a16:creationId xmlns:a16="http://schemas.microsoft.com/office/drawing/2014/main" id="{686534FA-0506-60C2-C4DD-6459A21195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4627" y="676738"/>
            <a:ext cx="3594140" cy="2695606"/>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3382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A52D-E024-E0D2-5607-EFE9385D504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84006" y="10"/>
            <a:ext cx="4507993" cy="6857990"/>
          </a:xfrm>
          <a:prstGeom prst="rect">
            <a:avLst/>
          </a:prstGeom>
        </p:spPr>
      </p:pic>
      <p:sp>
        <p:nvSpPr>
          <p:cNvPr id="3" name="Title 1">
            <a:extLst>
              <a:ext uri="{FF2B5EF4-FFF2-40B4-BE49-F238E27FC236}">
                <a16:creationId xmlns:a16="http://schemas.microsoft.com/office/drawing/2014/main" id="{C9627403-0C01-6E2B-92F9-CC9034E9A5D9}"/>
              </a:ext>
            </a:extLst>
          </p:cNvPr>
          <p:cNvSpPr txBox="1">
            <a:spLocks/>
          </p:cNvSpPr>
          <p:nvPr/>
        </p:nvSpPr>
        <p:spPr>
          <a:xfrm>
            <a:off x="306325" y="342546"/>
            <a:ext cx="7071357" cy="682587"/>
          </a:xfrm>
          <a:prstGeom prst="rect">
            <a:avLst/>
          </a:prstGeom>
        </p:spPr>
        <p:txBody>
          <a:bodyPr anchor="b">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200">
                <a:solidFill>
                  <a:schemeClr val="bg1"/>
                </a:solidFill>
              </a:rPr>
              <a:t>Myths</a:t>
            </a:r>
            <a:endParaRPr lang="en-US" sz="5200" dirty="0">
              <a:solidFill>
                <a:schemeClr val="bg1"/>
              </a:solidFill>
            </a:endParaRPr>
          </a:p>
        </p:txBody>
      </p:sp>
      <p:sp>
        <p:nvSpPr>
          <p:cNvPr id="4" name="Content Placeholder 2">
            <a:extLst>
              <a:ext uri="{FF2B5EF4-FFF2-40B4-BE49-F238E27FC236}">
                <a16:creationId xmlns:a16="http://schemas.microsoft.com/office/drawing/2014/main" id="{FFC28DB7-5B2F-948F-015D-4057E0D3724B}"/>
              </a:ext>
            </a:extLst>
          </p:cNvPr>
          <p:cNvSpPr txBox="1">
            <a:spLocks/>
          </p:cNvSpPr>
          <p:nvPr/>
        </p:nvSpPr>
        <p:spPr>
          <a:xfrm flipH="1">
            <a:off x="551562" y="1271839"/>
            <a:ext cx="6826120" cy="4946803"/>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rPr>
              <a:t>You cannot do PD with</a:t>
            </a:r>
          </a:p>
          <a:p>
            <a:pPr lvl="1"/>
            <a:r>
              <a:rPr lang="en-US">
                <a:solidFill>
                  <a:schemeClr val="bg1"/>
                </a:solidFill>
              </a:rPr>
              <a:t>Obesity</a:t>
            </a:r>
          </a:p>
          <a:p>
            <a:pPr lvl="1"/>
            <a:r>
              <a:rPr lang="en-US">
                <a:solidFill>
                  <a:schemeClr val="bg1"/>
                </a:solidFill>
              </a:rPr>
              <a:t>Advanced Diabetes</a:t>
            </a:r>
          </a:p>
          <a:p>
            <a:pPr lvl="1"/>
            <a:r>
              <a:rPr lang="en-US">
                <a:solidFill>
                  <a:schemeClr val="bg1"/>
                </a:solidFill>
              </a:rPr>
              <a:t>Advanced Age</a:t>
            </a:r>
          </a:p>
          <a:p>
            <a:pPr lvl="1"/>
            <a:r>
              <a:rPr lang="en-US">
                <a:solidFill>
                  <a:schemeClr val="bg1"/>
                </a:solidFill>
              </a:rPr>
              <a:t>Prior Abdominal Surgery</a:t>
            </a:r>
          </a:p>
          <a:p>
            <a:r>
              <a:rPr lang="en-US">
                <a:solidFill>
                  <a:schemeClr val="bg1"/>
                </a:solidFill>
              </a:rPr>
              <a:t>PD can’t be started immediately after catheter placement.</a:t>
            </a:r>
          </a:p>
          <a:p>
            <a:r>
              <a:rPr lang="en-US">
                <a:solidFill>
                  <a:schemeClr val="bg1"/>
                </a:solidFill>
              </a:rPr>
              <a:t>PD can’t be resumed immediately after abdominal surgery.</a:t>
            </a:r>
          </a:p>
          <a:p>
            <a:r>
              <a:rPr lang="en-US">
                <a:solidFill>
                  <a:schemeClr val="bg1"/>
                </a:solidFill>
              </a:rPr>
              <a:t>The moon is made of cheese.</a:t>
            </a:r>
            <a:endParaRPr lang="en-US" dirty="0">
              <a:solidFill>
                <a:schemeClr val="bg1"/>
              </a:solidFill>
            </a:endParaRPr>
          </a:p>
        </p:txBody>
      </p:sp>
    </p:spTree>
    <p:extLst>
      <p:ext uri="{BB962C8B-B14F-4D97-AF65-F5344CB8AC3E}">
        <p14:creationId xmlns:p14="http://schemas.microsoft.com/office/powerpoint/2010/main" val="2232680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25">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1"/>
            <a:ext cx="12191695" cy="325077"/>
          </a:xfrm>
          <a:prstGeom prst="rect">
            <a:avLst/>
          </a:prstGeom>
          <a:solidFill>
            <a:srgbClr val="5F2209"/>
          </a:solidFill>
          <a:ln w="12700">
            <a:solidFill>
              <a:srgbClr val="5F2209"/>
            </a:solidFill>
            <a:prstDash val="solid"/>
          </a:ln>
        </p:spPr>
        <p:txBody>
          <a:bodyPr/>
          <a:lstStyle/>
          <a:p>
            <a:endParaRPr lang="en-US" sz="4000"/>
          </a:p>
        </p:txBody>
      </p:sp>
      <p:sp>
        <p:nvSpPr>
          <p:cNvPr id="4" name="Text 2"/>
          <p:cNvSpPr/>
          <p:nvPr/>
        </p:nvSpPr>
        <p:spPr>
          <a:xfrm>
            <a:off x="428028" y="561207"/>
            <a:ext cx="10424160" cy="640081"/>
          </a:xfrm>
          <a:prstGeom prst="rect">
            <a:avLst/>
          </a:prstGeom>
          <a:noFill/>
          <a:ln/>
        </p:spPr>
        <p:txBody>
          <a:bodyPr wrap="square" lIns="0" tIns="0" rIns="0" bIns="0" rtlCol="0" anchor="ctr">
            <a:noAutofit/>
          </a:bodyPr>
          <a:lstStyle/>
          <a:p>
            <a:pPr marL="0" indent="0">
              <a:buNone/>
            </a:pPr>
            <a:r>
              <a:rPr lang="en-US" sz="3600" b="1" dirty="0">
                <a:solidFill>
                  <a:srgbClr val="5F2209"/>
                </a:solidFill>
                <a:latin typeface="Georgia" pitchFamily="34" charset="0"/>
                <a:ea typeface="Georgia" pitchFamily="34" charset="-122"/>
                <a:cs typeface="Georgia" pitchFamily="34" charset="-120"/>
              </a:rPr>
              <a:t>Transplant and paired donation</a:t>
            </a:r>
            <a:endParaRPr lang="en-US" sz="3600" dirty="0"/>
          </a:p>
        </p:txBody>
      </p:sp>
      <p:sp>
        <p:nvSpPr>
          <p:cNvPr id="5" name="Text 3"/>
          <p:cNvSpPr/>
          <p:nvPr/>
        </p:nvSpPr>
        <p:spPr>
          <a:xfrm>
            <a:off x="749808" y="6435763"/>
            <a:ext cx="3931920" cy="365711"/>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39"/>
            <a:ext cx="502920" cy="365711"/>
          </a:xfrm>
          <a:prstGeom prst="rect">
            <a:avLst/>
          </a:prstGeom>
          <a:noFill/>
          <a:ln/>
        </p:spPr>
        <p:txBody>
          <a:bodyPr wrap="square" lIns="0" tIns="0" rIns="0" bIns="0" rtlCol="0" anchor="ctr"/>
          <a:lstStyle/>
          <a:p>
            <a:pPr marL="0" indent="0" algn="r">
              <a:buNone/>
            </a:pPr>
            <a:r>
              <a:rPr lang="en-US" sz="1400" dirty="0">
                <a:solidFill>
                  <a:srgbClr val="5F646D"/>
                </a:solidFill>
                <a:latin typeface="Aptos" pitchFamily="34" charset="0"/>
                <a:ea typeface="Aptos" pitchFamily="34" charset="-122"/>
                <a:cs typeface="Aptos" pitchFamily="34" charset="-120"/>
              </a:rPr>
              <a:t>25</a:t>
            </a:r>
            <a:endParaRPr lang="en-US" sz="1400" dirty="0"/>
          </a:p>
        </p:txBody>
      </p:sp>
      <p:sp>
        <p:nvSpPr>
          <p:cNvPr id="7" name="Text 5"/>
          <p:cNvSpPr/>
          <p:nvPr/>
        </p:nvSpPr>
        <p:spPr>
          <a:xfrm>
            <a:off x="4754880" y="6492240"/>
            <a:ext cx="6263640" cy="406346"/>
          </a:xfrm>
          <a:prstGeom prst="rect">
            <a:avLst/>
          </a:prstGeom>
          <a:noFill/>
          <a:ln/>
        </p:spPr>
        <p:txBody>
          <a:bodyPr wrap="square" lIns="0" tIns="0" rIns="0" bIns="0" rtlCol="0" anchor="ctr"/>
          <a:lstStyle/>
          <a:p>
            <a:pPr marL="0" indent="0" algn="r">
              <a:buNone/>
            </a:pPr>
            <a:r>
              <a:rPr lang="en-US" sz="1600" dirty="0">
                <a:solidFill>
                  <a:srgbClr val="5F646D"/>
                </a:solidFill>
                <a:latin typeface="Aptos" pitchFamily="34" charset="0"/>
                <a:ea typeface="Aptos" pitchFamily="34" charset="-122"/>
                <a:cs typeface="Aptos" pitchFamily="34" charset="-120"/>
              </a:rPr>
              <a:t>Segev et al. JAMA 2005</a:t>
            </a:r>
            <a:endParaRPr lang="en-US" sz="1600" dirty="0"/>
          </a:p>
        </p:txBody>
      </p:sp>
      <p:sp>
        <p:nvSpPr>
          <p:cNvPr id="8" name="Shape 6"/>
          <p:cNvSpPr/>
          <p:nvPr/>
        </p:nvSpPr>
        <p:spPr>
          <a:xfrm>
            <a:off x="731520" y="1325880"/>
            <a:ext cx="3383280" cy="4469802"/>
          </a:xfrm>
          <a:prstGeom prst="roundRect">
            <a:avLst>
              <a:gd name="adj" fmla="val 2727"/>
            </a:avLst>
          </a:prstGeom>
          <a:solidFill>
            <a:srgbClr val="E6EEE9"/>
          </a:solidFill>
          <a:ln w="12700">
            <a:solidFill>
              <a:srgbClr val="DECFBE"/>
            </a:solidFill>
            <a:prstDash val="solid"/>
          </a:ln>
        </p:spPr>
        <p:txBody>
          <a:bodyPr/>
          <a:lstStyle/>
          <a:p>
            <a:endParaRPr lang="en-US" sz="4000"/>
          </a:p>
        </p:txBody>
      </p:sp>
      <p:sp>
        <p:nvSpPr>
          <p:cNvPr id="9" name="Text 7"/>
          <p:cNvSpPr/>
          <p:nvPr/>
        </p:nvSpPr>
        <p:spPr>
          <a:xfrm>
            <a:off x="877824" y="1453895"/>
            <a:ext cx="3090672" cy="650153"/>
          </a:xfrm>
          <a:prstGeom prst="rect">
            <a:avLst/>
          </a:prstGeom>
          <a:noFill/>
          <a:ln/>
        </p:spPr>
        <p:txBody>
          <a:bodyPr wrap="square" lIns="0" tIns="0" rIns="0" bIns="0" rtlCol="0" anchor="ctr">
            <a:noAutofit/>
          </a:bodyPr>
          <a:lstStyle/>
          <a:p>
            <a:pPr marL="0" indent="0">
              <a:buNone/>
            </a:pPr>
            <a:r>
              <a:rPr lang="en-US" sz="3200" b="1" dirty="0">
                <a:solidFill>
                  <a:srgbClr val="557267"/>
                </a:solidFill>
                <a:latin typeface="Georgia" pitchFamily="34" charset="0"/>
                <a:ea typeface="Georgia" pitchFamily="34" charset="-122"/>
                <a:cs typeface="Georgia" pitchFamily="34" charset="-120"/>
              </a:rPr>
              <a:t>Transplant-first</a:t>
            </a:r>
            <a:endParaRPr lang="en-US" sz="3200" dirty="0"/>
          </a:p>
        </p:txBody>
      </p:sp>
      <p:sp>
        <p:nvSpPr>
          <p:cNvPr id="10" name="Text 8"/>
          <p:cNvSpPr/>
          <p:nvPr/>
        </p:nvSpPr>
        <p:spPr>
          <a:xfrm>
            <a:off x="877824" y="1837943"/>
            <a:ext cx="3090672" cy="3088227"/>
          </a:xfrm>
          <a:prstGeom prst="rect">
            <a:avLst/>
          </a:prstGeom>
          <a:noFill/>
          <a:ln/>
        </p:spPr>
        <p:txBody>
          <a:bodyPr wrap="square" lIns="0" tIns="0" rIns="0" bIns="0" rtlCol="0" anchor="ctr">
            <a:noAutofit/>
          </a:bodyPr>
          <a:lstStyle/>
          <a:p>
            <a:pPr marL="0" indent="0">
              <a:buNone/>
            </a:pPr>
            <a:r>
              <a:rPr lang="en-US" sz="2000" dirty="0">
                <a:solidFill>
                  <a:srgbClr val="1F1714"/>
                </a:solidFill>
                <a:latin typeface="Aptos" pitchFamily="34" charset="0"/>
                <a:ea typeface="Aptos" pitchFamily="34" charset="-122"/>
                <a:cs typeface="Aptos" pitchFamily="34" charset="-120"/>
              </a:rPr>
              <a:t>Eligible patients should be referred before dialysis when possible. Preemptive transplant avoids many dialysis complications.</a:t>
            </a:r>
            <a:endParaRPr lang="en-US" sz="2000" dirty="0"/>
          </a:p>
        </p:txBody>
      </p:sp>
      <p:sp>
        <p:nvSpPr>
          <p:cNvPr id="11" name="Shape 9"/>
          <p:cNvSpPr/>
          <p:nvPr/>
        </p:nvSpPr>
        <p:spPr>
          <a:xfrm>
            <a:off x="4480560" y="1325880"/>
            <a:ext cx="3383280" cy="4469802"/>
          </a:xfrm>
          <a:prstGeom prst="roundRect">
            <a:avLst>
              <a:gd name="adj" fmla="val 2727"/>
            </a:avLst>
          </a:prstGeom>
          <a:solidFill>
            <a:srgbClr val="FFFFFF"/>
          </a:solidFill>
          <a:ln w="12700">
            <a:solidFill>
              <a:srgbClr val="DECFBE"/>
            </a:solidFill>
            <a:prstDash val="solid"/>
          </a:ln>
        </p:spPr>
        <p:txBody>
          <a:bodyPr/>
          <a:lstStyle/>
          <a:p>
            <a:endParaRPr lang="en-US" sz="4000"/>
          </a:p>
        </p:txBody>
      </p:sp>
      <p:sp>
        <p:nvSpPr>
          <p:cNvPr id="12" name="Text 10"/>
          <p:cNvSpPr/>
          <p:nvPr/>
        </p:nvSpPr>
        <p:spPr>
          <a:xfrm>
            <a:off x="4626864" y="1256835"/>
            <a:ext cx="3090672" cy="650153"/>
          </a:xfrm>
          <a:prstGeom prst="rect">
            <a:avLst/>
          </a:prstGeom>
          <a:noFill/>
          <a:ln/>
        </p:spPr>
        <p:txBody>
          <a:bodyPr wrap="square" lIns="0" tIns="0" rIns="0" bIns="0" rtlCol="0" anchor="ctr">
            <a:noAutofit/>
          </a:bodyPr>
          <a:lstStyle/>
          <a:p>
            <a:pPr marL="0" indent="0">
              <a:buNone/>
            </a:pPr>
            <a:r>
              <a:rPr lang="en-US" sz="3200" b="1" dirty="0">
                <a:solidFill>
                  <a:srgbClr val="1F3A5F"/>
                </a:solidFill>
                <a:latin typeface="Georgia" pitchFamily="34" charset="0"/>
                <a:ea typeface="Georgia" pitchFamily="34" charset="-122"/>
                <a:cs typeface="Georgia" pitchFamily="34" charset="-120"/>
              </a:rPr>
              <a:t>Living donor</a:t>
            </a:r>
            <a:endParaRPr lang="en-US" sz="3200" dirty="0"/>
          </a:p>
        </p:txBody>
      </p:sp>
      <p:sp>
        <p:nvSpPr>
          <p:cNvPr id="13" name="Text 11"/>
          <p:cNvSpPr/>
          <p:nvPr/>
        </p:nvSpPr>
        <p:spPr>
          <a:xfrm>
            <a:off x="4626864" y="1837943"/>
            <a:ext cx="3090672" cy="3088227"/>
          </a:xfrm>
          <a:prstGeom prst="rect">
            <a:avLst/>
          </a:prstGeom>
          <a:noFill/>
          <a:ln/>
        </p:spPr>
        <p:txBody>
          <a:bodyPr wrap="square" lIns="0" tIns="0" rIns="0" bIns="0" rtlCol="0" anchor="ctr">
            <a:noAutofit/>
          </a:bodyPr>
          <a:lstStyle/>
          <a:p>
            <a:pPr marL="0" indent="0">
              <a:buNone/>
            </a:pPr>
            <a:r>
              <a:rPr lang="en-US" sz="2000" dirty="0">
                <a:solidFill>
                  <a:srgbClr val="1F1714"/>
                </a:solidFill>
                <a:latin typeface="Aptos" pitchFamily="34" charset="0"/>
                <a:ea typeface="Aptos" pitchFamily="34" charset="-122"/>
                <a:cs typeface="Aptos" pitchFamily="34" charset="-120"/>
              </a:rPr>
              <a:t>A living donor can shorten wait time and improve outcomes. Ask early and normalize the conversation.</a:t>
            </a:r>
            <a:endParaRPr lang="en-US" sz="2000" dirty="0"/>
          </a:p>
        </p:txBody>
      </p:sp>
      <p:sp>
        <p:nvSpPr>
          <p:cNvPr id="14" name="Shape 12"/>
          <p:cNvSpPr/>
          <p:nvPr/>
        </p:nvSpPr>
        <p:spPr>
          <a:xfrm>
            <a:off x="8229600" y="1325880"/>
            <a:ext cx="3383280" cy="4469802"/>
          </a:xfrm>
          <a:prstGeom prst="roundRect">
            <a:avLst>
              <a:gd name="adj" fmla="val 2727"/>
            </a:avLst>
          </a:prstGeom>
          <a:solidFill>
            <a:srgbClr val="F5EAD3"/>
          </a:solidFill>
          <a:ln w="12700">
            <a:solidFill>
              <a:srgbClr val="DECFBE"/>
            </a:solidFill>
            <a:prstDash val="solid"/>
          </a:ln>
        </p:spPr>
        <p:txBody>
          <a:bodyPr/>
          <a:lstStyle/>
          <a:p>
            <a:endParaRPr lang="en-US" sz="4000"/>
          </a:p>
        </p:txBody>
      </p:sp>
      <p:sp>
        <p:nvSpPr>
          <p:cNvPr id="15" name="Text 13"/>
          <p:cNvSpPr/>
          <p:nvPr/>
        </p:nvSpPr>
        <p:spPr>
          <a:xfrm>
            <a:off x="8375904" y="1453895"/>
            <a:ext cx="3090672" cy="650153"/>
          </a:xfrm>
          <a:prstGeom prst="rect">
            <a:avLst/>
          </a:prstGeom>
          <a:noFill/>
          <a:ln/>
        </p:spPr>
        <p:txBody>
          <a:bodyPr wrap="square" lIns="0" tIns="0" rIns="0" bIns="0" rtlCol="0" anchor="ctr">
            <a:noAutofit/>
          </a:bodyPr>
          <a:lstStyle/>
          <a:p>
            <a:pPr marL="0" indent="0">
              <a:buNone/>
            </a:pPr>
            <a:r>
              <a:rPr lang="en-US" sz="3200" b="1" dirty="0">
                <a:solidFill>
                  <a:srgbClr val="5F2209"/>
                </a:solidFill>
                <a:latin typeface="Georgia" pitchFamily="34" charset="0"/>
                <a:ea typeface="Georgia" pitchFamily="34" charset="-122"/>
                <a:cs typeface="Georgia" pitchFamily="34" charset="-120"/>
              </a:rPr>
              <a:t>Paired exchange</a:t>
            </a:r>
            <a:endParaRPr lang="en-US" sz="3200" dirty="0"/>
          </a:p>
        </p:txBody>
      </p:sp>
      <p:sp>
        <p:nvSpPr>
          <p:cNvPr id="16" name="Text 14"/>
          <p:cNvSpPr/>
          <p:nvPr/>
        </p:nvSpPr>
        <p:spPr>
          <a:xfrm>
            <a:off x="8375904" y="1837943"/>
            <a:ext cx="3090672" cy="3088227"/>
          </a:xfrm>
          <a:prstGeom prst="rect">
            <a:avLst/>
          </a:prstGeom>
          <a:noFill/>
          <a:ln/>
        </p:spPr>
        <p:txBody>
          <a:bodyPr wrap="square" lIns="0" tIns="0" rIns="0" bIns="0" rtlCol="0" anchor="ctr">
            <a:noAutofit/>
          </a:bodyPr>
          <a:lstStyle/>
          <a:p>
            <a:pPr marL="0" indent="0">
              <a:buNone/>
            </a:pPr>
            <a:r>
              <a:rPr lang="en-US" sz="2000" dirty="0">
                <a:solidFill>
                  <a:srgbClr val="1F1714"/>
                </a:solidFill>
                <a:latin typeface="Aptos" pitchFamily="34" charset="0"/>
                <a:ea typeface="Aptos" pitchFamily="34" charset="-122"/>
                <a:cs typeface="Aptos" pitchFamily="34" charset="-120"/>
              </a:rPr>
              <a:t>An incompatible donor may still help through a swap or chain. Incompatibility is not the end of the story.</a:t>
            </a:r>
            <a:endParaRPr lang="en-US" sz="2000" dirty="0"/>
          </a:p>
        </p:txBody>
      </p:sp>
      <p:sp>
        <p:nvSpPr>
          <p:cNvPr id="17" name="Text 15"/>
          <p:cNvSpPr/>
          <p:nvPr/>
        </p:nvSpPr>
        <p:spPr>
          <a:xfrm>
            <a:off x="731520" y="5879591"/>
            <a:ext cx="10424160" cy="1117451"/>
          </a:xfrm>
          <a:prstGeom prst="rect">
            <a:avLst/>
          </a:prstGeom>
          <a:noFill/>
          <a:ln/>
        </p:spPr>
        <p:txBody>
          <a:bodyPr wrap="square" lIns="635" tIns="635" rIns="635" bIns="635" rtlCol="0" anchor="t">
            <a:normAutofit/>
          </a:bodyPr>
          <a:lstStyle/>
          <a:p>
            <a:pPr marL="0" indent="0">
              <a:buNone/>
            </a:pPr>
            <a:endParaRPr lang="en-US" dirty="0"/>
          </a:p>
        </p:txBody>
      </p:sp>
      <p:pic>
        <p:nvPicPr>
          <p:cNvPr id="18" name="Picture 17">
            <a:extLst>
              <a:ext uri="{FF2B5EF4-FFF2-40B4-BE49-F238E27FC236}">
                <a16:creationId xmlns:a16="http://schemas.microsoft.com/office/drawing/2014/main" id="{8AAADE26-912B-8858-7EB9-3B71CE3E058C}"/>
              </a:ext>
            </a:extLst>
          </p:cNvPr>
          <p:cNvPicPr>
            <a:picLocks noChangeAspect="1"/>
          </p:cNvPicPr>
          <p:nvPr/>
        </p:nvPicPr>
        <p:blipFill>
          <a:blip r:embed="rId3"/>
          <a:stretch>
            <a:fillRect/>
          </a:stretch>
        </p:blipFill>
        <p:spPr>
          <a:xfrm>
            <a:off x="10505432" y="529370"/>
            <a:ext cx="1300495" cy="14252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6">
    <p:bg>
      <p:bgPr>
        <a:solidFill>
          <a:srgbClr val="FFFAF4"/>
        </a:solidFill>
        <a:effectLst/>
      </p:bgPr>
    </p:bg>
    <p:spTree>
      <p:nvGrpSpPr>
        <p:cNvPr id="1" name=""/>
        <p:cNvGrpSpPr/>
        <p:nvPr/>
      </p:nvGrpSpPr>
      <p:grpSpPr>
        <a:xfrm>
          <a:off x="0" y="0"/>
          <a:ext cx="0" cy="0"/>
          <a:chOff x="0" y="0"/>
          <a:chExt cx="0" cy="0"/>
        </a:xfrm>
      </p:grpSpPr>
      <p:sp>
        <p:nvSpPr>
          <p:cNvPr id="4" name="Text 2"/>
          <p:cNvSpPr/>
          <p:nvPr/>
        </p:nvSpPr>
        <p:spPr>
          <a:xfrm>
            <a:off x="482247" y="346159"/>
            <a:ext cx="10424160" cy="602384"/>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Timeline, 1966-2005: making kidney care better</a:t>
            </a:r>
            <a:endParaRPr lang="en-US" sz="2600" dirty="0"/>
          </a:p>
        </p:txBody>
      </p:sp>
      <p:sp>
        <p:nvSpPr>
          <p:cNvPr id="6" name="Text 4"/>
          <p:cNvSpPr/>
          <p:nvPr/>
        </p:nvSpPr>
        <p:spPr>
          <a:xfrm>
            <a:off x="11363607" y="8269867"/>
            <a:ext cx="502920" cy="174886"/>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26</a:t>
            </a:r>
            <a:endParaRPr lang="en-US" sz="800" dirty="0"/>
          </a:p>
        </p:txBody>
      </p:sp>
      <p:sp>
        <p:nvSpPr>
          <p:cNvPr id="32" name="Shape 30"/>
          <p:cNvSpPr/>
          <p:nvPr/>
        </p:nvSpPr>
        <p:spPr>
          <a:xfrm>
            <a:off x="10604655" y="3606250"/>
            <a:ext cx="1371600" cy="0"/>
          </a:xfrm>
          <a:prstGeom prst="line">
            <a:avLst/>
          </a:prstGeom>
          <a:noFill/>
          <a:ln w="12700">
            <a:solidFill>
              <a:srgbClr val="DECFBE"/>
            </a:solidFill>
            <a:prstDash val="solid"/>
          </a:ln>
        </p:spPr>
        <p:txBody>
          <a:bodyPr/>
          <a:lstStyle/>
          <a:p>
            <a:endParaRPr lang="en-US"/>
          </a:p>
        </p:txBody>
      </p:sp>
      <p:grpSp>
        <p:nvGrpSpPr>
          <p:cNvPr id="40" name="Group 39">
            <a:extLst>
              <a:ext uri="{FF2B5EF4-FFF2-40B4-BE49-F238E27FC236}">
                <a16:creationId xmlns:a16="http://schemas.microsoft.com/office/drawing/2014/main" id="{942DD621-097F-46D0-FC7F-22AF17926711}"/>
              </a:ext>
            </a:extLst>
          </p:cNvPr>
          <p:cNvGrpSpPr/>
          <p:nvPr/>
        </p:nvGrpSpPr>
        <p:grpSpPr>
          <a:xfrm>
            <a:off x="569115" y="3948042"/>
            <a:ext cx="10721340" cy="1778004"/>
            <a:chOff x="569115" y="2751254"/>
            <a:chExt cx="10721340" cy="1778004"/>
          </a:xfrm>
        </p:grpSpPr>
        <p:sp>
          <p:nvSpPr>
            <p:cNvPr id="7" name="Shape 5"/>
            <p:cNvSpPr/>
            <p:nvPr/>
          </p:nvSpPr>
          <p:spPr>
            <a:xfrm>
              <a:off x="1232055" y="3606250"/>
              <a:ext cx="1371600" cy="0"/>
            </a:xfrm>
            <a:prstGeom prst="line">
              <a:avLst/>
            </a:prstGeom>
            <a:noFill/>
            <a:ln w="12700">
              <a:solidFill>
                <a:srgbClr val="DECFBE"/>
              </a:solidFill>
              <a:prstDash val="solid"/>
            </a:ln>
          </p:spPr>
          <p:txBody>
            <a:bodyPr/>
            <a:lstStyle/>
            <a:p>
              <a:endParaRPr lang="en-US"/>
            </a:p>
          </p:txBody>
        </p:sp>
        <p:sp>
          <p:nvSpPr>
            <p:cNvPr id="8" name="Shape 6"/>
            <p:cNvSpPr/>
            <p:nvPr/>
          </p:nvSpPr>
          <p:spPr>
            <a:xfrm>
              <a:off x="820575" y="3314774"/>
              <a:ext cx="621792" cy="660679"/>
            </a:xfrm>
            <a:prstGeom prst="ellipse">
              <a:avLst/>
            </a:prstGeom>
            <a:solidFill>
              <a:srgbClr val="5F2209"/>
            </a:solidFill>
            <a:ln w="12700">
              <a:solidFill>
                <a:srgbClr val="5F2209"/>
              </a:solidFill>
              <a:prstDash val="solid"/>
            </a:ln>
          </p:spPr>
          <p:txBody>
            <a:bodyPr/>
            <a:lstStyle/>
            <a:p>
              <a:endParaRPr lang="en-US"/>
            </a:p>
          </p:txBody>
        </p:sp>
        <p:sp>
          <p:nvSpPr>
            <p:cNvPr id="9" name="Text 7"/>
            <p:cNvSpPr/>
            <p:nvPr/>
          </p:nvSpPr>
          <p:spPr>
            <a:xfrm>
              <a:off x="747423" y="2751254"/>
              <a:ext cx="786384" cy="213749"/>
            </a:xfrm>
            <a:prstGeom prst="rect">
              <a:avLst/>
            </a:prstGeom>
            <a:noFill/>
            <a:ln/>
          </p:spPr>
          <p:txBody>
            <a:bodyPr wrap="square" lIns="0" tIns="0" rIns="0" bIns="0" rtlCol="0" anchor="ctr"/>
            <a:lstStyle/>
            <a:p>
              <a:pPr marL="0" indent="0" algn="ctr">
                <a:buNone/>
              </a:pPr>
              <a:r>
                <a:rPr lang="en-US" sz="1500" b="1" dirty="0">
                  <a:solidFill>
                    <a:srgbClr val="5F2209"/>
                  </a:solidFill>
                  <a:latin typeface="Georgia" pitchFamily="34" charset="0"/>
                  <a:ea typeface="Georgia" pitchFamily="34" charset="-122"/>
                  <a:cs typeface="Georgia" pitchFamily="34" charset="-120"/>
                </a:rPr>
                <a:t>1966</a:t>
              </a:r>
              <a:endParaRPr lang="en-US" sz="1500" dirty="0"/>
            </a:p>
          </p:txBody>
        </p:sp>
        <p:sp>
          <p:nvSpPr>
            <p:cNvPr id="10" name="Text 8"/>
            <p:cNvSpPr/>
            <p:nvPr/>
          </p:nvSpPr>
          <p:spPr>
            <a:xfrm>
              <a:off x="569115" y="4140623"/>
              <a:ext cx="1325880" cy="388635"/>
            </a:xfrm>
            <a:prstGeom prst="rect">
              <a:avLst/>
            </a:prstGeom>
            <a:noFill/>
            <a:ln/>
          </p:spPr>
          <p:txBody>
            <a:bodyPr wrap="square" lIns="0" tIns="0" rIns="0" bIns="0" rtlCol="0" anchor="ctr">
              <a:normAutofit/>
            </a:bodyPr>
            <a:lstStyle/>
            <a:p>
              <a:pPr marL="0" indent="0" algn="ctr">
                <a:buNone/>
              </a:pPr>
              <a:r>
                <a:rPr lang="en-US" sz="1050" b="1" dirty="0">
                  <a:solidFill>
                    <a:srgbClr val="1F3A5F"/>
                  </a:solidFill>
                  <a:latin typeface="Georgia" pitchFamily="34" charset="0"/>
                  <a:ea typeface="Georgia" pitchFamily="34" charset="-122"/>
                  <a:cs typeface="Georgia" pitchFamily="34" charset="-120"/>
                </a:rPr>
                <a:t>Brescia-Cimino fistula</a:t>
              </a:r>
              <a:endParaRPr lang="en-US" sz="1050" dirty="0"/>
            </a:p>
          </p:txBody>
        </p:sp>
        <p:sp>
          <p:nvSpPr>
            <p:cNvPr id="12" name="Shape 10"/>
            <p:cNvSpPr/>
            <p:nvPr/>
          </p:nvSpPr>
          <p:spPr>
            <a:xfrm>
              <a:off x="3106575" y="3606250"/>
              <a:ext cx="1371600" cy="0"/>
            </a:xfrm>
            <a:prstGeom prst="line">
              <a:avLst/>
            </a:prstGeom>
            <a:noFill/>
            <a:ln w="12700">
              <a:solidFill>
                <a:srgbClr val="DECFBE"/>
              </a:solidFill>
              <a:prstDash val="solid"/>
            </a:ln>
          </p:spPr>
          <p:txBody>
            <a:bodyPr/>
            <a:lstStyle/>
            <a:p>
              <a:endParaRPr lang="en-US"/>
            </a:p>
          </p:txBody>
        </p:sp>
        <p:sp>
          <p:nvSpPr>
            <p:cNvPr id="13" name="Shape 11"/>
            <p:cNvSpPr/>
            <p:nvPr/>
          </p:nvSpPr>
          <p:spPr>
            <a:xfrm>
              <a:off x="2695095" y="3314774"/>
              <a:ext cx="621792" cy="660679"/>
            </a:xfrm>
            <a:prstGeom prst="ellipse">
              <a:avLst/>
            </a:prstGeom>
            <a:solidFill>
              <a:srgbClr val="5F2209"/>
            </a:solidFill>
            <a:ln w="12700">
              <a:solidFill>
                <a:srgbClr val="5F2209"/>
              </a:solidFill>
              <a:prstDash val="solid"/>
            </a:ln>
          </p:spPr>
          <p:txBody>
            <a:bodyPr/>
            <a:lstStyle/>
            <a:p>
              <a:endParaRPr lang="en-US"/>
            </a:p>
          </p:txBody>
        </p:sp>
        <p:sp>
          <p:nvSpPr>
            <p:cNvPr id="14" name="Text 12"/>
            <p:cNvSpPr/>
            <p:nvPr/>
          </p:nvSpPr>
          <p:spPr>
            <a:xfrm>
              <a:off x="2621943" y="2751254"/>
              <a:ext cx="786384" cy="213749"/>
            </a:xfrm>
            <a:prstGeom prst="rect">
              <a:avLst/>
            </a:prstGeom>
            <a:noFill/>
            <a:ln/>
          </p:spPr>
          <p:txBody>
            <a:bodyPr wrap="square" lIns="0" tIns="0" rIns="0" bIns="0" rtlCol="0" anchor="ctr"/>
            <a:lstStyle/>
            <a:p>
              <a:pPr marL="0" indent="0" algn="ctr">
                <a:buNone/>
              </a:pPr>
              <a:r>
                <a:rPr lang="en-US" sz="1500" b="1" dirty="0">
                  <a:solidFill>
                    <a:srgbClr val="5F2209"/>
                  </a:solidFill>
                  <a:latin typeface="Georgia" pitchFamily="34" charset="0"/>
                  <a:ea typeface="Georgia" pitchFamily="34" charset="-122"/>
                  <a:cs typeface="Georgia" pitchFamily="34" charset="-120"/>
                </a:rPr>
                <a:t>1976</a:t>
              </a:r>
              <a:endParaRPr lang="en-US" sz="1500" dirty="0"/>
            </a:p>
          </p:txBody>
        </p:sp>
        <p:sp>
          <p:nvSpPr>
            <p:cNvPr id="15" name="Text 13"/>
            <p:cNvSpPr/>
            <p:nvPr/>
          </p:nvSpPr>
          <p:spPr>
            <a:xfrm>
              <a:off x="2466495" y="4140623"/>
              <a:ext cx="1325880" cy="388635"/>
            </a:xfrm>
            <a:prstGeom prst="rect">
              <a:avLst/>
            </a:prstGeom>
            <a:noFill/>
            <a:ln/>
          </p:spPr>
          <p:txBody>
            <a:bodyPr wrap="square" lIns="0" tIns="0" rIns="0" bIns="0" rtlCol="0" anchor="ctr">
              <a:normAutofit/>
            </a:bodyPr>
            <a:lstStyle/>
            <a:p>
              <a:pPr marL="0" indent="0" algn="ctr">
                <a:buNone/>
              </a:pPr>
              <a:r>
                <a:rPr lang="en-US" sz="1050" b="1" dirty="0">
                  <a:solidFill>
                    <a:srgbClr val="1F3A5F"/>
                  </a:solidFill>
                  <a:latin typeface="Georgia" pitchFamily="34" charset="0"/>
                  <a:ea typeface="Georgia" pitchFamily="34" charset="-122"/>
                  <a:cs typeface="Georgia" pitchFamily="34" charset="-120"/>
                </a:rPr>
                <a:t>CAPD concept</a:t>
              </a:r>
              <a:endParaRPr lang="en-US" sz="1050" dirty="0"/>
            </a:p>
          </p:txBody>
        </p:sp>
        <p:sp>
          <p:nvSpPr>
            <p:cNvPr id="17" name="Shape 15"/>
            <p:cNvSpPr/>
            <p:nvPr/>
          </p:nvSpPr>
          <p:spPr>
            <a:xfrm>
              <a:off x="4981095" y="3606250"/>
              <a:ext cx="1371600" cy="0"/>
            </a:xfrm>
            <a:prstGeom prst="line">
              <a:avLst/>
            </a:prstGeom>
            <a:noFill/>
            <a:ln w="12700">
              <a:solidFill>
                <a:srgbClr val="DECFBE"/>
              </a:solidFill>
              <a:prstDash val="solid"/>
            </a:ln>
          </p:spPr>
          <p:txBody>
            <a:bodyPr/>
            <a:lstStyle/>
            <a:p>
              <a:endParaRPr lang="en-US"/>
            </a:p>
          </p:txBody>
        </p:sp>
        <p:sp>
          <p:nvSpPr>
            <p:cNvPr id="18" name="Shape 16"/>
            <p:cNvSpPr/>
            <p:nvPr/>
          </p:nvSpPr>
          <p:spPr>
            <a:xfrm>
              <a:off x="4569615" y="3314774"/>
              <a:ext cx="621792" cy="660679"/>
            </a:xfrm>
            <a:prstGeom prst="ellipse">
              <a:avLst/>
            </a:prstGeom>
            <a:solidFill>
              <a:srgbClr val="5F2209"/>
            </a:solidFill>
            <a:ln w="12700">
              <a:solidFill>
                <a:srgbClr val="5F2209"/>
              </a:solidFill>
              <a:prstDash val="solid"/>
            </a:ln>
          </p:spPr>
          <p:txBody>
            <a:bodyPr/>
            <a:lstStyle/>
            <a:p>
              <a:endParaRPr lang="en-US"/>
            </a:p>
          </p:txBody>
        </p:sp>
        <p:sp>
          <p:nvSpPr>
            <p:cNvPr id="19" name="Text 17"/>
            <p:cNvSpPr/>
            <p:nvPr/>
          </p:nvSpPr>
          <p:spPr>
            <a:xfrm>
              <a:off x="4496463" y="2751254"/>
              <a:ext cx="786384" cy="213749"/>
            </a:xfrm>
            <a:prstGeom prst="rect">
              <a:avLst/>
            </a:prstGeom>
            <a:noFill/>
            <a:ln/>
          </p:spPr>
          <p:txBody>
            <a:bodyPr wrap="square" lIns="0" tIns="0" rIns="0" bIns="0" rtlCol="0" anchor="ctr"/>
            <a:lstStyle/>
            <a:p>
              <a:pPr marL="0" indent="0" algn="ctr">
                <a:buNone/>
              </a:pPr>
              <a:r>
                <a:rPr lang="en-US" sz="1500" b="1" dirty="0">
                  <a:solidFill>
                    <a:srgbClr val="5F2209"/>
                  </a:solidFill>
                  <a:latin typeface="Georgia" pitchFamily="34" charset="0"/>
                  <a:ea typeface="Georgia" pitchFamily="34" charset="-122"/>
                  <a:cs typeface="Georgia" pitchFamily="34" charset="-120"/>
                </a:rPr>
                <a:t>1994</a:t>
              </a:r>
              <a:endParaRPr lang="en-US" sz="1500" dirty="0"/>
            </a:p>
          </p:txBody>
        </p:sp>
        <p:sp>
          <p:nvSpPr>
            <p:cNvPr id="20" name="Text 18"/>
            <p:cNvSpPr/>
            <p:nvPr/>
          </p:nvSpPr>
          <p:spPr>
            <a:xfrm>
              <a:off x="4341015" y="4140623"/>
              <a:ext cx="1325880" cy="388635"/>
            </a:xfrm>
            <a:prstGeom prst="rect">
              <a:avLst/>
            </a:prstGeom>
            <a:noFill/>
            <a:ln/>
          </p:spPr>
          <p:txBody>
            <a:bodyPr wrap="square" lIns="0" tIns="0" rIns="0" bIns="0" rtlCol="0" anchor="ctr">
              <a:normAutofit/>
            </a:bodyPr>
            <a:lstStyle/>
            <a:p>
              <a:pPr marL="0" indent="0" algn="ctr">
                <a:buNone/>
              </a:pPr>
              <a:r>
                <a:rPr lang="en-US" sz="1050" b="1" dirty="0">
                  <a:solidFill>
                    <a:srgbClr val="1F3A5F"/>
                  </a:solidFill>
                  <a:latin typeface="Georgia" pitchFamily="34" charset="0"/>
                  <a:ea typeface="Georgia" pitchFamily="34" charset="-122"/>
                  <a:cs typeface="Georgia" pitchFamily="34" charset="-120"/>
                </a:rPr>
                <a:t>MDRD</a:t>
              </a:r>
              <a:endParaRPr lang="en-US" sz="1050" dirty="0"/>
            </a:p>
          </p:txBody>
        </p:sp>
        <p:sp>
          <p:nvSpPr>
            <p:cNvPr id="22" name="Shape 20"/>
            <p:cNvSpPr/>
            <p:nvPr/>
          </p:nvSpPr>
          <p:spPr>
            <a:xfrm>
              <a:off x="6855615" y="3606250"/>
              <a:ext cx="1371600" cy="0"/>
            </a:xfrm>
            <a:prstGeom prst="line">
              <a:avLst/>
            </a:prstGeom>
            <a:noFill/>
            <a:ln w="12700">
              <a:solidFill>
                <a:srgbClr val="DECFBE"/>
              </a:solidFill>
              <a:prstDash val="solid"/>
            </a:ln>
          </p:spPr>
          <p:txBody>
            <a:bodyPr/>
            <a:lstStyle/>
            <a:p>
              <a:endParaRPr lang="en-US"/>
            </a:p>
          </p:txBody>
        </p:sp>
        <p:sp>
          <p:nvSpPr>
            <p:cNvPr id="23" name="Shape 21"/>
            <p:cNvSpPr/>
            <p:nvPr/>
          </p:nvSpPr>
          <p:spPr>
            <a:xfrm>
              <a:off x="6444135" y="3314774"/>
              <a:ext cx="621792" cy="660679"/>
            </a:xfrm>
            <a:prstGeom prst="ellipse">
              <a:avLst/>
            </a:prstGeom>
            <a:solidFill>
              <a:srgbClr val="5F2209"/>
            </a:solidFill>
            <a:ln w="12700">
              <a:solidFill>
                <a:srgbClr val="5F2209"/>
              </a:solidFill>
              <a:prstDash val="solid"/>
            </a:ln>
          </p:spPr>
          <p:txBody>
            <a:bodyPr/>
            <a:lstStyle/>
            <a:p>
              <a:endParaRPr lang="en-US"/>
            </a:p>
          </p:txBody>
        </p:sp>
        <p:sp>
          <p:nvSpPr>
            <p:cNvPr id="24" name="Text 22"/>
            <p:cNvSpPr/>
            <p:nvPr/>
          </p:nvSpPr>
          <p:spPr>
            <a:xfrm>
              <a:off x="6370983" y="2751254"/>
              <a:ext cx="786384" cy="213749"/>
            </a:xfrm>
            <a:prstGeom prst="rect">
              <a:avLst/>
            </a:prstGeom>
            <a:noFill/>
            <a:ln/>
          </p:spPr>
          <p:txBody>
            <a:bodyPr wrap="square" lIns="0" tIns="0" rIns="0" bIns="0" rtlCol="0" anchor="ctr"/>
            <a:lstStyle/>
            <a:p>
              <a:pPr marL="0" indent="0" algn="ctr">
                <a:buNone/>
              </a:pPr>
              <a:r>
                <a:rPr lang="en-US" sz="1500" b="1" dirty="0">
                  <a:solidFill>
                    <a:srgbClr val="5F2209"/>
                  </a:solidFill>
                  <a:latin typeface="Georgia" pitchFamily="34" charset="0"/>
                  <a:ea typeface="Georgia" pitchFamily="34" charset="-122"/>
                  <a:cs typeface="Georgia" pitchFamily="34" charset="-120"/>
                </a:rPr>
                <a:t>2001</a:t>
              </a:r>
              <a:endParaRPr lang="en-US" sz="1500" dirty="0"/>
            </a:p>
          </p:txBody>
        </p:sp>
        <p:sp>
          <p:nvSpPr>
            <p:cNvPr id="25" name="Text 23"/>
            <p:cNvSpPr/>
            <p:nvPr/>
          </p:nvSpPr>
          <p:spPr>
            <a:xfrm>
              <a:off x="6215535" y="4140623"/>
              <a:ext cx="1325880" cy="388635"/>
            </a:xfrm>
            <a:prstGeom prst="rect">
              <a:avLst/>
            </a:prstGeom>
            <a:noFill/>
            <a:ln/>
          </p:spPr>
          <p:txBody>
            <a:bodyPr wrap="square" lIns="0" tIns="0" rIns="0" bIns="0" rtlCol="0" anchor="ctr">
              <a:normAutofit/>
            </a:bodyPr>
            <a:lstStyle/>
            <a:p>
              <a:pPr marL="0" indent="0" algn="ctr">
                <a:buNone/>
              </a:pPr>
              <a:r>
                <a:rPr lang="en-US" sz="1050" b="1" dirty="0">
                  <a:solidFill>
                    <a:srgbClr val="1F3A5F"/>
                  </a:solidFill>
                  <a:latin typeface="Georgia" pitchFamily="34" charset="0"/>
                  <a:ea typeface="Georgia" pitchFamily="34" charset="-122"/>
                  <a:cs typeface="Georgia" pitchFamily="34" charset="-120"/>
                </a:rPr>
                <a:t>RENAAL / IDNT</a:t>
              </a:r>
              <a:endParaRPr lang="en-US" sz="1050" dirty="0"/>
            </a:p>
          </p:txBody>
        </p:sp>
        <p:sp>
          <p:nvSpPr>
            <p:cNvPr id="27" name="Shape 25"/>
            <p:cNvSpPr/>
            <p:nvPr/>
          </p:nvSpPr>
          <p:spPr>
            <a:xfrm>
              <a:off x="8730135" y="3606250"/>
              <a:ext cx="1371600" cy="0"/>
            </a:xfrm>
            <a:prstGeom prst="line">
              <a:avLst/>
            </a:prstGeom>
            <a:noFill/>
            <a:ln w="12700">
              <a:solidFill>
                <a:srgbClr val="DECFBE"/>
              </a:solidFill>
              <a:prstDash val="solid"/>
            </a:ln>
          </p:spPr>
          <p:txBody>
            <a:bodyPr/>
            <a:lstStyle/>
            <a:p>
              <a:endParaRPr lang="en-US"/>
            </a:p>
          </p:txBody>
        </p:sp>
        <p:sp>
          <p:nvSpPr>
            <p:cNvPr id="28" name="Shape 26"/>
            <p:cNvSpPr/>
            <p:nvPr/>
          </p:nvSpPr>
          <p:spPr>
            <a:xfrm>
              <a:off x="8318655" y="3314774"/>
              <a:ext cx="621792" cy="660679"/>
            </a:xfrm>
            <a:prstGeom prst="ellipse">
              <a:avLst/>
            </a:prstGeom>
            <a:solidFill>
              <a:srgbClr val="5F2209"/>
            </a:solidFill>
            <a:ln w="12700">
              <a:solidFill>
                <a:srgbClr val="5F2209"/>
              </a:solidFill>
              <a:prstDash val="solid"/>
            </a:ln>
          </p:spPr>
          <p:txBody>
            <a:bodyPr/>
            <a:lstStyle/>
            <a:p>
              <a:endParaRPr lang="en-US"/>
            </a:p>
          </p:txBody>
        </p:sp>
        <p:sp>
          <p:nvSpPr>
            <p:cNvPr id="29" name="Text 27"/>
            <p:cNvSpPr/>
            <p:nvPr/>
          </p:nvSpPr>
          <p:spPr>
            <a:xfrm>
              <a:off x="8245503" y="2751254"/>
              <a:ext cx="786384" cy="213749"/>
            </a:xfrm>
            <a:prstGeom prst="rect">
              <a:avLst/>
            </a:prstGeom>
            <a:noFill/>
            <a:ln/>
          </p:spPr>
          <p:txBody>
            <a:bodyPr wrap="square" lIns="0" tIns="0" rIns="0" bIns="0" rtlCol="0" anchor="ctr"/>
            <a:lstStyle/>
            <a:p>
              <a:pPr marL="0" indent="0" algn="ctr">
                <a:buNone/>
              </a:pPr>
              <a:r>
                <a:rPr lang="en-US" sz="1500" b="1" dirty="0">
                  <a:solidFill>
                    <a:srgbClr val="5F2209"/>
                  </a:solidFill>
                  <a:latin typeface="Georgia" pitchFamily="34" charset="0"/>
                  <a:ea typeface="Georgia" pitchFamily="34" charset="-122"/>
                  <a:cs typeface="Georgia" pitchFamily="34" charset="-120"/>
                </a:rPr>
                <a:t>2002</a:t>
              </a:r>
              <a:endParaRPr lang="en-US" sz="1500" dirty="0"/>
            </a:p>
          </p:txBody>
        </p:sp>
        <p:sp>
          <p:nvSpPr>
            <p:cNvPr id="30" name="Text 28"/>
            <p:cNvSpPr/>
            <p:nvPr/>
          </p:nvSpPr>
          <p:spPr>
            <a:xfrm>
              <a:off x="8090055" y="4140623"/>
              <a:ext cx="1325880" cy="388635"/>
            </a:xfrm>
            <a:prstGeom prst="rect">
              <a:avLst/>
            </a:prstGeom>
            <a:noFill/>
            <a:ln/>
          </p:spPr>
          <p:txBody>
            <a:bodyPr wrap="square" lIns="0" tIns="0" rIns="0" bIns="0" rtlCol="0" anchor="ctr">
              <a:normAutofit/>
            </a:bodyPr>
            <a:lstStyle/>
            <a:p>
              <a:pPr marL="0" indent="0" algn="ctr">
                <a:buNone/>
              </a:pPr>
              <a:r>
                <a:rPr lang="en-US" sz="1050" b="1" dirty="0">
                  <a:solidFill>
                    <a:srgbClr val="1F3A5F"/>
                  </a:solidFill>
                  <a:latin typeface="Georgia" pitchFamily="34" charset="0"/>
                  <a:ea typeface="Georgia" pitchFamily="34" charset="-122"/>
                  <a:cs typeface="Georgia" pitchFamily="34" charset="-120"/>
                </a:rPr>
                <a:t>AASK / HEMO</a:t>
              </a:r>
              <a:endParaRPr lang="en-US" sz="1050" dirty="0"/>
            </a:p>
          </p:txBody>
        </p:sp>
        <p:sp>
          <p:nvSpPr>
            <p:cNvPr id="33" name="Shape 31"/>
            <p:cNvSpPr/>
            <p:nvPr/>
          </p:nvSpPr>
          <p:spPr>
            <a:xfrm>
              <a:off x="10193175" y="3314774"/>
              <a:ext cx="621792" cy="660679"/>
            </a:xfrm>
            <a:prstGeom prst="ellipse">
              <a:avLst/>
            </a:prstGeom>
            <a:solidFill>
              <a:srgbClr val="5F2209"/>
            </a:solidFill>
            <a:ln w="12700">
              <a:solidFill>
                <a:srgbClr val="5F2209"/>
              </a:solidFill>
              <a:prstDash val="solid"/>
            </a:ln>
          </p:spPr>
          <p:txBody>
            <a:bodyPr/>
            <a:lstStyle/>
            <a:p>
              <a:endParaRPr lang="en-US"/>
            </a:p>
          </p:txBody>
        </p:sp>
        <p:sp>
          <p:nvSpPr>
            <p:cNvPr id="34" name="Text 32"/>
            <p:cNvSpPr/>
            <p:nvPr/>
          </p:nvSpPr>
          <p:spPr>
            <a:xfrm>
              <a:off x="10120023" y="2751254"/>
              <a:ext cx="786384" cy="213749"/>
            </a:xfrm>
            <a:prstGeom prst="rect">
              <a:avLst/>
            </a:prstGeom>
            <a:noFill/>
            <a:ln/>
          </p:spPr>
          <p:txBody>
            <a:bodyPr wrap="square" lIns="0" tIns="0" rIns="0" bIns="0" rtlCol="0" anchor="ctr"/>
            <a:lstStyle/>
            <a:p>
              <a:pPr marL="0" indent="0" algn="ctr">
                <a:buNone/>
              </a:pPr>
              <a:r>
                <a:rPr lang="en-US" sz="1500" b="1" dirty="0">
                  <a:solidFill>
                    <a:srgbClr val="5F2209"/>
                  </a:solidFill>
                  <a:latin typeface="Georgia" pitchFamily="34" charset="0"/>
                  <a:ea typeface="Georgia" pitchFamily="34" charset="-122"/>
                  <a:cs typeface="Georgia" pitchFamily="34" charset="-120"/>
                </a:rPr>
                <a:t>2005</a:t>
              </a:r>
              <a:endParaRPr lang="en-US" sz="1500" dirty="0"/>
            </a:p>
          </p:txBody>
        </p:sp>
        <p:sp>
          <p:nvSpPr>
            <p:cNvPr id="35" name="Text 33"/>
            <p:cNvSpPr/>
            <p:nvPr/>
          </p:nvSpPr>
          <p:spPr>
            <a:xfrm>
              <a:off x="9964575" y="4140623"/>
              <a:ext cx="1325880" cy="388635"/>
            </a:xfrm>
            <a:prstGeom prst="rect">
              <a:avLst/>
            </a:prstGeom>
            <a:noFill/>
            <a:ln/>
          </p:spPr>
          <p:txBody>
            <a:bodyPr wrap="square" lIns="0" tIns="0" rIns="0" bIns="0" rtlCol="0" anchor="ctr">
              <a:normAutofit/>
            </a:bodyPr>
            <a:lstStyle/>
            <a:p>
              <a:pPr marL="0" indent="0" algn="ctr">
                <a:buNone/>
              </a:pPr>
              <a:r>
                <a:rPr lang="en-US" sz="1050" b="1" dirty="0">
                  <a:solidFill>
                    <a:srgbClr val="1F3A5F"/>
                  </a:solidFill>
                  <a:latin typeface="Georgia" pitchFamily="34" charset="0"/>
                  <a:ea typeface="Georgia" pitchFamily="34" charset="-122"/>
                  <a:cs typeface="Georgia" pitchFamily="34" charset="-120"/>
                </a:rPr>
                <a:t>Paired donation</a:t>
              </a:r>
              <a:endParaRPr lang="en-US" sz="1050" dirty="0"/>
            </a:p>
          </p:txBody>
        </p:sp>
      </p:grpSp>
      <p:sp>
        <p:nvSpPr>
          <p:cNvPr id="39" name="TextBox 38">
            <a:extLst>
              <a:ext uri="{FF2B5EF4-FFF2-40B4-BE49-F238E27FC236}">
                <a16:creationId xmlns:a16="http://schemas.microsoft.com/office/drawing/2014/main" id="{C49DFD82-F803-3698-AF4F-7414982C37F6}"/>
              </a:ext>
            </a:extLst>
          </p:cNvPr>
          <p:cNvSpPr txBox="1"/>
          <p:nvPr/>
        </p:nvSpPr>
        <p:spPr>
          <a:xfrm>
            <a:off x="718144" y="2378511"/>
            <a:ext cx="8806642"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1945 – First dialysis by Willem .J. (Pim) Kolff in the Netherlands</a:t>
            </a:r>
          </a:p>
          <a:p>
            <a:pPr marL="285750" indent="-285750">
              <a:buFont typeface="Arial" panose="020B0604020202020204" pitchFamily="34" charset="0"/>
              <a:buChar char="•"/>
            </a:pPr>
            <a:r>
              <a:rPr lang="en-US" sz="2400" dirty="0"/>
              <a:t>1954 – First kidney transplant – Joseph Murray at The Brigham</a:t>
            </a:r>
          </a:p>
          <a:p>
            <a:pPr marL="285750" indent="-285750">
              <a:buFont typeface="Arial" panose="020B0604020202020204" pitchFamily="34" charset="0"/>
              <a:buChar char="•"/>
            </a:pPr>
            <a:r>
              <a:rPr lang="en-US" sz="2400" dirty="0"/>
              <a:t>1960 – First chronic hemodialysis – William Schribner in Seattle</a:t>
            </a:r>
          </a:p>
        </p:txBody>
      </p:sp>
      <p:pic>
        <p:nvPicPr>
          <p:cNvPr id="41" name="Picture 40">
            <a:extLst>
              <a:ext uri="{FF2B5EF4-FFF2-40B4-BE49-F238E27FC236}">
                <a16:creationId xmlns:a16="http://schemas.microsoft.com/office/drawing/2014/main" id="{F3F45F4E-3AF0-9463-E5A4-0F2C491E2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82048" y="390319"/>
            <a:ext cx="1965773" cy="197994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27">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sz="2800"/>
          </a:p>
        </p:txBody>
      </p:sp>
      <p:sp>
        <p:nvSpPr>
          <p:cNvPr id="4" name="Text 2"/>
          <p:cNvSpPr/>
          <p:nvPr/>
        </p:nvSpPr>
        <p:spPr>
          <a:xfrm>
            <a:off x="257646" y="283465"/>
            <a:ext cx="10424160" cy="566928"/>
          </a:xfrm>
          <a:prstGeom prst="rect">
            <a:avLst/>
          </a:prstGeom>
          <a:noFill/>
          <a:ln/>
        </p:spPr>
        <p:txBody>
          <a:bodyPr wrap="square" lIns="0" tIns="0" rIns="0" bIns="0" rtlCol="0" anchor="ctr">
            <a:noAutofit/>
          </a:bodyPr>
          <a:lstStyle/>
          <a:p>
            <a:pPr marL="0" indent="0">
              <a:buNone/>
            </a:pPr>
            <a:r>
              <a:rPr lang="en-US" sz="2000" b="1" dirty="0">
                <a:solidFill>
                  <a:srgbClr val="5F2209"/>
                </a:solidFill>
                <a:latin typeface="Georgia" pitchFamily="34" charset="0"/>
                <a:ea typeface="Georgia" pitchFamily="34" charset="-122"/>
                <a:cs typeface="Georgia" pitchFamily="34" charset="-120"/>
              </a:rPr>
              <a:t>Timeline, 2010-2024: changing kidney outcomes</a:t>
            </a:r>
            <a:endParaRPr lang="en-US" sz="20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1050" dirty="0">
                <a:solidFill>
                  <a:srgbClr val="5F646D"/>
                </a:solidFill>
                <a:latin typeface="Aptos" pitchFamily="34" charset="0"/>
                <a:ea typeface="Aptos" pitchFamily="34" charset="-122"/>
                <a:cs typeface="Aptos" pitchFamily="34" charset="-120"/>
              </a:rPr>
              <a:t>27</a:t>
            </a:r>
            <a:endParaRPr lang="en-US" sz="1050" dirty="0"/>
          </a:p>
        </p:txBody>
      </p:sp>
      <p:sp>
        <p:nvSpPr>
          <p:cNvPr id="7" name="Text 5"/>
          <p:cNvSpPr/>
          <p:nvPr/>
        </p:nvSpPr>
        <p:spPr>
          <a:xfrm>
            <a:off x="749808" y="1234440"/>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2010</a:t>
            </a:r>
            <a:endParaRPr lang="en-US" sz="2000" dirty="0"/>
          </a:p>
        </p:txBody>
      </p:sp>
      <p:sp>
        <p:nvSpPr>
          <p:cNvPr id="8" name="Shape 6"/>
          <p:cNvSpPr/>
          <p:nvPr/>
        </p:nvSpPr>
        <p:spPr>
          <a:xfrm>
            <a:off x="1591056" y="1344168"/>
            <a:ext cx="411480" cy="0"/>
          </a:xfrm>
          <a:prstGeom prst="line">
            <a:avLst/>
          </a:prstGeom>
          <a:noFill/>
          <a:ln w="19050">
            <a:solidFill>
              <a:srgbClr val="7A2F0F"/>
            </a:solidFill>
            <a:prstDash val="solid"/>
          </a:ln>
        </p:spPr>
        <p:txBody>
          <a:bodyPr/>
          <a:lstStyle/>
          <a:p>
            <a:endParaRPr lang="en-US" sz="2800"/>
          </a:p>
        </p:txBody>
      </p:sp>
      <p:sp>
        <p:nvSpPr>
          <p:cNvPr id="9" name="Text 7"/>
          <p:cNvSpPr/>
          <p:nvPr/>
        </p:nvSpPr>
        <p:spPr>
          <a:xfrm>
            <a:off x="2148840" y="1225296"/>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IDEAL</a:t>
            </a:r>
            <a:endParaRPr lang="en-US" dirty="0"/>
          </a:p>
        </p:txBody>
      </p:sp>
      <p:sp>
        <p:nvSpPr>
          <p:cNvPr id="10" name="Text 8"/>
          <p:cNvSpPr/>
          <p:nvPr/>
        </p:nvSpPr>
        <p:spPr>
          <a:xfrm>
            <a:off x="4343400" y="1234440"/>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Do not start dialysis early by eGFR alone.</a:t>
            </a:r>
            <a:endParaRPr lang="en-US" sz="1600" dirty="0"/>
          </a:p>
        </p:txBody>
      </p:sp>
      <p:sp>
        <p:nvSpPr>
          <p:cNvPr id="11" name="Text 9"/>
          <p:cNvSpPr/>
          <p:nvPr/>
        </p:nvSpPr>
        <p:spPr>
          <a:xfrm>
            <a:off x="749808" y="1892808"/>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2015</a:t>
            </a:r>
            <a:endParaRPr lang="en-US" sz="2000" dirty="0"/>
          </a:p>
        </p:txBody>
      </p:sp>
      <p:sp>
        <p:nvSpPr>
          <p:cNvPr id="12" name="Shape 10"/>
          <p:cNvSpPr/>
          <p:nvPr/>
        </p:nvSpPr>
        <p:spPr>
          <a:xfrm>
            <a:off x="1591056" y="2002536"/>
            <a:ext cx="411480" cy="0"/>
          </a:xfrm>
          <a:prstGeom prst="line">
            <a:avLst/>
          </a:prstGeom>
          <a:noFill/>
          <a:ln w="19050">
            <a:solidFill>
              <a:srgbClr val="7A2F0F"/>
            </a:solidFill>
            <a:prstDash val="solid"/>
          </a:ln>
        </p:spPr>
        <p:txBody>
          <a:bodyPr/>
          <a:lstStyle/>
          <a:p>
            <a:endParaRPr lang="en-US" sz="2800"/>
          </a:p>
        </p:txBody>
      </p:sp>
      <p:sp>
        <p:nvSpPr>
          <p:cNvPr id="13" name="Text 11"/>
          <p:cNvSpPr/>
          <p:nvPr/>
        </p:nvSpPr>
        <p:spPr>
          <a:xfrm>
            <a:off x="2148840" y="1883664"/>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SPRINT</a:t>
            </a:r>
            <a:endParaRPr lang="en-US" dirty="0"/>
          </a:p>
        </p:txBody>
      </p:sp>
      <p:sp>
        <p:nvSpPr>
          <p:cNvPr id="14" name="Text 12"/>
          <p:cNvSpPr/>
          <p:nvPr/>
        </p:nvSpPr>
        <p:spPr>
          <a:xfrm>
            <a:off x="4343400" y="1892808"/>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BP intensity enters CKD cardiovascular discussion.</a:t>
            </a:r>
            <a:endParaRPr lang="en-US" sz="1600" dirty="0"/>
          </a:p>
        </p:txBody>
      </p:sp>
      <p:sp>
        <p:nvSpPr>
          <p:cNvPr id="15" name="Text 13"/>
          <p:cNvSpPr/>
          <p:nvPr/>
        </p:nvSpPr>
        <p:spPr>
          <a:xfrm>
            <a:off x="749808" y="2551176"/>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2019</a:t>
            </a:r>
            <a:endParaRPr lang="en-US" sz="2000" dirty="0"/>
          </a:p>
        </p:txBody>
      </p:sp>
      <p:sp>
        <p:nvSpPr>
          <p:cNvPr id="16" name="Shape 14"/>
          <p:cNvSpPr/>
          <p:nvPr/>
        </p:nvSpPr>
        <p:spPr>
          <a:xfrm>
            <a:off x="1591056" y="2660904"/>
            <a:ext cx="411480" cy="0"/>
          </a:xfrm>
          <a:prstGeom prst="line">
            <a:avLst/>
          </a:prstGeom>
          <a:noFill/>
          <a:ln w="19050">
            <a:solidFill>
              <a:srgbClr val="7A2F0F"/>
            </a:solidFill>
            <a:prstDash val="solid"/>
          </a:ln>
        </p:spPr>
        <p:txBody>
          <a:bodyPr/>
          <a:lstStyle/>
          <a:p>
            <a:endParaRPr lang="en-US" sz="2800"/>
          </a:p>
        </p:txBody>
      </p:sp>
      <p:sp>
        <p:nvSpPr>
          <p:cNvPr id="17" name="Text 15"/>
          <p:cNvSpPr/>
          <p:nvPr/>
        </p:nvSpPr>
        <p:spPr>
          <a:xfrm>
            <a:off x="2148840" y="2542032"/>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CREDENCE</a:t>
            </a:r>
            <a:endParaRPr lang="en-US" dirty="0"/>
          </a:p>
        </p:txBody>
      </p:sp>
      <p:sp>
        <p:nvSpPr>
          <p:cNvPr id="18" name="Text 16"/>
          <p:cNvSpPr/>
          <p:nvPr/>
        </p:nvSpPr>
        <p:spPr>
          <a:xfrm>
            <a:off x="4343400" y="2551176"/>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SGLT2 kidney outcome trial in diabetic CKD.</a:t>
            </a:r>
            <a:endParaRPr lang="en-US" sz="1600" dirty="0"/>
          </a:p>
        </p:txBody>
      </p:sp>
      <p:sp>
        <p:nvSpPr>
          <p:cNvPr id="19" name="Text 17"/>
          <p:cNvSpPr/>
          <p:nvPr/>
        </p:nvSpPr>
        <p:spPr>
          <a:xfrm>
            <a:off x="749808" y="3209544"/>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2020</a:t>
            </a:r>
            <a:endParaRPr lang="en-US" sz="2000" dirty="0"/>
          </a:p>
        </p:txBody>
      </p:sp>
      <p:sp>
        <p:nvSpPr>
          <p:cNvPr id="20" name="Shape 18"/>
          <p:cNvSpPr/>
          <p:nvPr/>
        </p:nvSpPr>
        <p:spPr>
          <a:xfrm>
            <a:off x="1591056" y="3319272"/>
            <a:ext cx="411480" cy="0"/>
          </a:xfrm>
          <a:prstGeom prst="line">
            <a:avLst/>
          </a:prstGeom>
          <a:noFill/>
          <a:ln w="19050">
            <a:solidFill>
              <a:srgbClr val="7A2F0F"/>
            </a:solidFill>
            <a:prstDash val="solid"/>
          </a:ln>
        </p:spPr>
        <p:txBody>
          <a:bodyPr/>
          <a:lstStyle/>
          <a:p>
            <a:endParaRPr lang="en-US" sz="2800"/>
          </a:p>
        </p:txBody>
      </p:sp>
      <p:sp>
        <p:nvSpPr>
          <p:cNvPr id="21" name="Text 19"/>
          <p:cNvSpPr/>
          <p:nvPr/>
        </p:nvSpPr>
        <p:spPr>
          <a:xfrm>
            <a:off x="2148840" y="3200400"/>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DAPA-CKD</a:t>
            </a:r>
            <a:endParaRPr lang="en-US" dirty="0"/>
          </a:p>
        </p:txBody>
      </p:sp>
      <p:sp>
        <p:nvSpPr>
          <p:cNvPr id="22" name="Text 20"/>
          <p:cNvSpPr/>
          <p:nvPr/>
        </p:nvSpPr>
        <p:spPr>
          <a:xfrm>
            <a:off x="4343400" y="3209544"/>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SGLT2 benefit with and without diabetes.</a:t>
            </a:r>
            <a:endParaRPr lang="en-US" sz="1600" dirty="0"/>
          </a:p>
        </p:txBody>
      </p:sp>
      <p:sp>
        <p:nvSpPr>
          <p:cNvPr id="23" name="Text 21"/>
          <p:cNvSpPr/>
          <p:nvPr/>
        </p:nvSpPr>
        <p:spPr>
          <a:xfrm>
            <a:off x="749808" y="3867912"/>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2020</a:t>
            </a:r>
            <a:endParaRPr lang="en-US" sz="2000" dirty="0"/>
          </a:p>
        </p:txBody>
      </p:sp>
      <p:sp>
        <p:nvSpPr>
          <p:cNvPr id="24" name="Shape 22"/>
          <p:cNvSpPr/>
          <p:nvPr/>
        </p:nvSpPr>
        <p:spPr>
          <a:xfrm>
            <a:off x="1591056" y="3977640"/>
            <a:ext cx="411480" cy="0"/>
          </a:xfrm>
          <a:prstGeom prst="line">
            <a:avLst/>
          </a:prstGeom>
          <a:noFill/>
          <a:ln w="19050">
            <a:solidFill>
              <a:srgbClr val="7A2F0F"/>
            </a:solidFill>
            <a:prstDash val="solid"/>
          </a:ln>
        </p:spPr>
        <p:txBody>
          <a:bodyPr/>
          <a:lstStyle/>
          <a:p>
            <a:endParaRPr lang="en-US" sz="2800"/>
          </a:p>
        </p:txBody>
      </p:sp>
      <p:sp>
        <p:nvSpPr>
          <p:cNvPr id="25" name="Text 23"/>
          <p:cNvSpPr/>
          <p:nvPr/>
        </p:nvSpPr>
        <p:spPr>
          <a:xfrm>
            <a:off x="2148840" y="3858768"/>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FIDELIO</a:t>
            </a:r>
            <a:endParaRPr lang="en-US" dirty="0"/>
          </a:p>
        </p:txBody>
      </p:sp>
      <p:sp>
        <p:nvSpPr>
          <p:cNvPr id="26" name="Text 24"/>
          <p:cNvSpPr/>
          <p:nvPr/>
        </p:nvSpPr>
        <p:spPr>
          <a:xfrm>
            <a:off x="4343400" y="3867912"/>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Finerenone kidney and CV benefit in diabetic CKD.</a:t>
            </a:r>
            <a:endParaRPr lang="en-US" sz="1600" dirty="0"/>
          </a:p>
        </p:txBody>
      </p:sp>
      <p:sp>
        <p:nvSpPr>
          <p:cNvPr id="27" name="Text 25"/>
          <p:cNvSpPr/>
          <p:nvPr/>
        </p:nvSpPr>
        <p:spPr>
          <a:xfrm>
            <a:off x="749808" y="4526280"/>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2023</a:t>
            </a:r>
            <a:endParaRPr lang="en-US" sz="2000" dirty="0"/>
          </a:p>
        </p:txBody>
      </p:sp>
      <p:sp>
        <p:nvSpPr>
          <p:cNvPr id="28" name="Shape 26"/>
          <p:cNvSpPr/>
          <p:nvPr/>
        </p:nvSpPr>
        <p:spPr>
          <a:xfrm>
            <a:off x="1591056" y="4636008"/>
            <a:ext cx="411480" cy="0"/>
          </a:xfrm>
          <a:prstGeom prst="line">
            <a:avLst/>
          </a:prstGeom>
          <a:noFill/>
          <a:ln w="19050">
            <a:solidFill>
              <a:srgbClr val="7A2F0F"/>
            </a:solidFill>
            <a:prstDash val="solid"/>
          </a:ln>
        </p:spPr>
        <p:txBody>
          <a:bodyPr/>
          <a:lstStyle/>
          <a:p>
            <a:endParaRPr lang="en-US" sz="2800"/>
          </a:p>
        </p:txBody>
      </p:sp>
      <p:sp>
        <p:nvSpPr>
          <p:cNvPr id="29" name="Text 27"/>
          <p:cNvSpPr/>
          <p:nvPr/>
        </p:nvSpPr>
        <p:spPr>
          <a:xfrm>
            <a:off x="2148840" y="4517136"/>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EMPA-KIDNEY</a:t>
            </a:r>
            <a:endParaRPr lang="en-US" dirty="0"/>
          </a:p>
        </p:txBody>
      </p:sp>
      <p:sp>
        <p:nvSpPr>
          <p:cNvPr id="30" name="Text 28"/>
          <p:cNvSpPr/>
          <p:nvPr/>
        </p:nvSpPr>
        <p:spPr>
          <a:xfrm>
            <a:off x="4343400" y="4526280"/>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SGLT2 evidence broadens further.</a:t>
            </a:r>
            <a:endParaRPr lang="en-US" sz="1600" dirty="0"/>
          </a:p>
        </p:txBody>
      </p:sp>
      <p:sp>
        <p:nvSpPr>
          <p:cNvPr id="31" name="Text 29"/>
          <p:cNvSpPr/>
          <p:nvPr/>
        </p:nvSpPr>
        <p:spPr>
          <a:xfrm>
            <a:off x="749808" y="5184648"/>
            <a:ext cx="731520" cy="219456"/>
          </a:xfrm>
          <a:prstGeom prst="rect">
            <a:avLst/>
          </a:prstGeom>
          <a:noFill/>
          <a:ln/>
        </p:spPr>
        <p:txBody>
          <a:bodyPr wrap="square" lIns="0" tIns="0" rIns="0" bIns="0" rtlCol="0" anchor="ctr"/>
          <a:lstStyle/>
          <a:p>
            <a:pPr marL="0" indent="0">
              <a:buNone/>
            </a:pPr>
            <a:r>
              <a:rPr lang="en-US" sz="2000" b="1" dirty="0">
                <a:solidFill>
                  <a:srgbClr val="5F2209"/>
                </a:solidFill>
                <a:latin typeface="Georgia" pitchFamily="34" charset="0"/>
                <a:ea typeface="Georgia" pitchFamily="34" charset="-122"/>
                <a:cs typeface="Georgia" pitchFamily="34" charset="-120"/>
              </a:rPr>
              <a:t>2024</a:t>
            </a:r>
            <a:endParaRPr lang="en-US" sz="2000" dirty="0"/>
          </a:p>
        </p:txBody>
      </p:sp>
      <p:sp>
        <p:nvSpPr>
          <p:cNvPr id="32" name="Shape 30"/>
          <p:cNvSpPr/>
          <p:nvPr/>
        </p:nvSpPr>
        <p:spPr>
          <a:xfrm>
            <a:off x="1591056" y="5294376"/>
            <a:ext cx="411480" cy="0"/>
          </a:xfrm>
          <a:prstGeom prst="line">
            <a:avLst/>
          </a:prstGeom>
          <a:noFill/>
          <a:ln w="19050">
            <a:solidFill>
              <a:srgbClr val="7A2F0F"/>
            </a:solidFill>
            <a:prstDash val="solid"/>
          </a:ln>
        </p:spPr>
        <p:txBody>
          <a:bodyPr/>
          <a:lstStyle/>
          <a:p>
            <a:endParaRPr lang="en-US" sz="2800"/>
          </a:p>
        </p:txBody>
      </p:sp>
      <p:sp>
        <p:nvSpPr>
          <p:cNvPr id="33" name="Text 31"/>
          <p:cNvSpPr/>
          <p:nvPr/>
        </p:nvSpPr>
        <p:spPr>
          <a:xfrm>
            <a:off x="2148840" y="5175504"/>
            <a:ext cx="1920240" cy="219456"/>
          </a:xfrm>
          <a:prstGeom prst="rect">
            <a:avLst/>
          </a:prstGeom>
          <a:noFill/>
          <a:ln/>
        </p:spPr>
        <p:txBody>
          <a:bodyPr wrap="square" lIns="0" tIns="0" rIns="0" bIns="0" rtlCol="0" anchor="ctr"/>
          <a:lstStyle/>
          <a:p>
            <a:pPr marL="0" indent="0">
              <a:buNone/>
            </a:pPr>
            <a:r>
              <a:rPr lang="en-US" b="1" dirty="0">
                <a:solidFill>
                  <a:srgbClr val="1F3A5F"/>
                </a:solidFill>
                <a:latin typeface="Georgia" pitchFamily="34" charset="0"/>
                <a:ea typeface="Georgia" pitchFamily="34" charset="-122"/>
                <a:cs typeface="Georgia" pitchFamily="34" charset="-120"/>
              </a:rPr>
              <a:t>FLOW / KDIGO</a:t>
            </a:r>
            <a:endParaRPr lang="en-US" dirty="0"/>
          </a:p>
        </p:txBody>
      </p:sp>
      <p:sp>
        <p:nvSpPr>
          <p:cNvPr id="34" name="Text 32"/>
          <p:cNvSpPr/>
          <p:nvPr/>
        </p:nvSpPr>
        <p:spPr>
          <a:xfrm>
            <a:off x="4343400" y="5184648"/>
            <a:ext cx="6583680" cy="219456"/>
          </a:xfrm>
          <a:prstGeom prst="rect">
            <a:avLst/>
          </a:prstGeom>
          <a:noFill/>
          <a:ln/>
        </p:spPr>
        <p:txBody>
          <a:bodyPr wrap="square" lIns="0" tIns="0" rIns="0" bIns="0" rtlCol="0" anchor="ctr"/>
          <a:lstStyle/>
          <a:p>
            <a:pPr marL="0" indent="0">
              <a:buNone/>
            </a:pPr>
            <a:r>
              <a:rPr lang="en-US" sz="1600" dirty="0">
                <a:solidFill>
                  <a:srgbClr val="1F1714"/>
                </a:solidFill>
                <a:latin typeface="Aptos" pitchFamily="34" charset="0"/>
                <a:ea typeface="Aptos" pitchFamily="34" charset="-122"/>
                <a:cs typeface="Aptos" pitchFamily="34" charset="-120"/>
              </a:rPr>
              <a:t>GLP-1 kidney outcomes and updated CKD framework.</a:t>
            </a:r>
            <a:endParaRPr lang="en-US"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1">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sz="2000">
              <a:solidFill>
                <a:srgbClr val="53382C"/>
              </a:solidFill>
            </a:endParaRPr>
          </a:p>
        </p:txBody>
      </p:sp>
      <p:sp>
        <p:nvSpPr>
          <p:cNvPr id="4" name="Text 2"/>
          <p:cNvSpPr/>
          <p:nvPr/>
        </p:nvSpPr>
        <p:spPr>
          <a:xfrm>
            <a:off x="603998" y="493530"/>
            <a:ext cx="10424160" cy="566928"/>
          </a:xfrm>
          <a:prstGeom prst="rect">
            <a:avLst/>
          </a:prstGeom>
          <a:noFill/>
          <a:ln/>
        </p:spPr>
        <p:txBody>
          <a:bodyPr wrap="square" lIns="0" tIns="0" rIns="0" bIns="0" rtlCol="0" anchor="ctr">
            <a:normAutofit/>
          </a:bodyPr>
          <a:lstStyle/>
          <a:p>
            <a:pPr marL="0" indent="0">
              <a:buNone/>
            </a:pPr>
            <a:r>
              <a:rPr lang="en-US" sz="3200" b="1" dirty="0">
                <a:solidFill>
                  <a:srgbClr val="53382C"/>
                </a:solidFill>
                <a:latin typeface="Georgia" pitchFamily="34" charset="0"/>
              </a:rPr>
              <a:t>Take home message</a:t>
            </a:r>
            <a:endParaRPr lang="en-US" sz="3200" dirty="0">
              <a:solidFill>
                <a:srgbClr val="53382C"/>
              </a:solidFill>
            </a:endParaRPr>
          </a:p>
        </p:txBody>
      </p:sp>
      <p:sp>
        <p:nvSpPr>
          <p:cNvPr id="5" name="Text 3"/>
          <p:cNvSpPr/>
          <p:nvPr/>
        </p:nvSpPr>
        <p:spPr>
          <a:xfrm>
            <a:off x="411480" y="6510528"/>
            <a:ext cx="4951352" cy="201168"/>
          </a:xfrm>
          <a:prstGeom prst="rect">
            <a:avLst/>
          </a:prstGeom>
          <a:noFill/>
          <a:ln/>
        </p:spPr>
        <p:txBody>
          <a:bodyPr wrap="square" lIns="0" tIns="0" rIns="0" bIns="0" rtlCol="0" anchor="ctr"/>
          <a:lstStyle/>
          <a:p>
            <a:pPr marL="0" indent="0">
              <a:buNone/>
            </a:pPr>
            <a:r>
              <a:rPr lang="en-US" sz="2000" dirty="0">
                <a:solidFill>
                  <a:srgbClr val="53382C"/>
                </a:solidFill>
                <a:latin typeface="Aptos" pitchFamily="34" charset="0"/>
                <a:ea typeface="Aptos" pitchFamily="34" charset="-122"/>
                <a:cs typeface="Aptos" pitchFamily="34" charset="-120"/>
              </a:rPr>
              <a:t>Nephrology for the Non-Nephrologist</a:t>
            </a:r>
            <a:endParaRPr lang="en-US" sz="2000" dirty="0">
              <a:solidFill>
                <a:srgbClr val="53382C"/>
              </a:solidFill>
            </a:endParaRPr>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2000" dirty="0">
                <a:solidFill>
                  <a:srgbClr val="53382C"/>
                </a:solidFill>
                <a:latin typeface="Aptos" pitchFamily="34" charset="0"/>
                <a:ea typeface="Aptos" pitchFamily="34" charset="-122"/>
                <a:cs typeface="Aptos" pitchFamily="34" charset="-120"/>
              </a:rPr>
              <a:t>31</a:t>
            </a:r>
            <a:endParaRPr lang="en-US" sz="2000" dirty="0">
              <a:solidFill>
                <a:srgbClr val="53382C"/>
              </a:solidFill>
            </a:endParaRPr>
          </a:p>
        </p:txBody>
      </p:sp>
      <p:sp>
        <p:nvSpPr>
          <p:cNvPr id="8" name="Text 6"/>
          <p:cNvSpPr/>
          <p:nvPr/>
        </p:nvSpPr>
        <p:spPr>
          <a:xfrm>
            <a:off x="804672" y="1362456"/>
            <a:ext cx="4782312" cy="292608"/>
          </a:xfrm>
          <a:prstGeom prst="rect">
            <a:avLst/>
          </a:prstGeom>
          <a:noFill/>
          <a:ln/>
        </p:spPr>
        <p:txBody>
          <a:bodyPr wrap="square" lIns="0" tIns="0" rIns="0" bIns="0" rtlCol="0" anchor="ctr">
            <a:noAutofit/>
          </a:bodyPr>
          <a:lstStyle/>
          <a:p>
            <a:pPr marL="0" indent="0">
              <a:buNone/>
            </a:pPr>
            <a:r>
              <a:rPr lang="en-US" sz="2000" b="1" dirty="0">
                <a:solidFill>
                  <a:srgbClr val="53382C"/>
                </a:solidFill>
                <a:latin typeface="Georgia" pitchFamily="34" charset="0"/>
                <a:ea typeface="Georgia" pitchFamily="34" charset="-122"/>
                <a:cs typeface="Georgia" pitchFamily="34" charset="-120"/>
              </a:rPr>
              <a:t>CKD definition</a:t>
            </a:r>
            <a:endParaRPr lang="en-US" sz="2000" dirty="0">
              <a:solidFill>
                <a:srgbClr val="53382C"/>
              </a:solidFill>
            </a:endParaRPr>
          </a:p>
        </p:txBody>
      </p:sp>
      <p:sp>
        <p:nvSpPr>
          <p:cNvPr id="9" name="Text 7"/>
          <p:cNvSpPr/>
          <p:nvPr/>
        </p:nvSpPr>
        <p:spPr>
          <a:xfrm>
            <a:off x="804672" y="1746504"/>
            <a:ext cx="4782312" cy="658368"/>
          </a:xfrm>
          <a:prstGeom prst="rect">
            <a:avLst/>
          </a:prstGeom>
          <a:noFill/>
          <a:ln/>
        </p:spPr>
        <p:txBody>
          <a:bodyPr wrap="square" lIns="0" tIns="0" rIns="0" bIns="0" rtlCol="0" anchor="ctr">
            <a:noAutofit/>
          </a:bodyPr>
          <a:lstStyle/>
          <a:p>
            <a:pPr marL="0" indent="0">
              <a:buNone/>
            </a:pPr>
            <a:r>
              <a:rPr lang="en-US" sz="2000" dirty="0">
                <a:solidFill>
                  <a:srgbClr val="53382C"/>
                </a:solidFill>
                <a:latin typeface="Aptos" pitchFamily="34" charset="0"/>
                <a:ea typeface="Aptos" pitchFamily="34" charset="-122"/>
                <a:cs typeface="Aptos" pitchFamily="34" charset="-120"/>
              </a:rPr>
              <a:t>Kidney disease means an abnormal kidney test or kidney structure problem that persists and matters for health.</a:t>
            </a:r>
            <a:endParaRPr lang="en-US" sz="2000" dirty="0">
              <a:solidFill>
                <a:srgbClr val="53382C"/>
              </a:solidFill>
            </a:endParaRPr>
          </a:p>
        </p:txBody>
      </p:sp>
      <p:sp>
        <p:nvSpPr>
          <p:cNvPr id="11" name="Text 9"/>
          <p:cNvSpPr/>
          <p:nvPr/>
        </p:nvSpPr>
        <p:spPr>
          <a:xfrm>
            <a:off x="6382512" y="1362456"/>
            <a:ext cx="4782312" cy="292608"/>
          </a:xfrm>
          <a:prstGeom prst="rect">
            <a:avLst/>
          </a:prstGeom>
          <a:noFill/>
          <a:ln/>
        </p:spPr>
        <p:txBody>
          <a:bodyPr wrap="square" lIns="0" tIns="0" rIns="0" bIns="0" rtlCol="0" anchor="ctr">
            <a:noAutofit/>
          </a:bodyPr>
          <a:lstStyle/>
          <a:p>
            <a:pPr marL="0" indent="0">
              <a:buNone/>
            </a:pPr>
            <a:r>
              <a:rPr lang="en-US" sz="2000" b="1" dirty="0">
                <a:solidFill>
                  <a:srgbClr val="53382C"/>
                </a:solidFill>
                <a:latin typeface="Georgia" pitchFamily="34" charset="0"/>
                <a:ea typeface="Georgia" pitchFamily="34" charset="-122"/>
                <a:cs typeface="Georgia" pitchFamily="34" charset="-120"/>
              </a:rPr>
              <a:t>Albuminuria</a:t>
            </a:r>
            <a:endParaRPr lang="en-US" sz="2000" dirty="0">
              <a:solidFill>
                <a:srgbClr val="53382C"/>
              </a:solidFill>
            </a:endParaRPr>
          </a:p>
        </p:txBody>
      </p:sp>
      <p:sp>
        <p:nvSpPr>
          <p:cNvPr id="12" name="Text 10"/>
          <p:cNvSpPr/>
          <p:nvPr/>
        </p:nvSpPr>
        <p:spPr>
          <a:xfrm>
            <a:off x="6382512" y="1837944"/>
            <a:ext cx="4782312" cy="402336"/>
          </a:xfrm>
          <a:prstGeom prst="rect">
            <a:avLst/>
          </a:prstGeom>
          <a:noFill/>
          <a:ln/>
        </p:spPr>
        <p:txBody>
          <a:bodyPr wrap="square" lIns="0" tIns="0" rIns="0" bIns="0" rtlCol="0" anchor="ctr">
            <a:noAutofit/>
          </a:bodyPr>
          <a:lstStyle/>
          <a:p>
            <a:pPr marL="0" indent="0">
              <a:buNone/>
            </a:pPr>
            <a:r>
              <a:rPr lang="en-US" sz="2000" dirty="0">
                <a:solidFill>
                  <a:srgbClr val="53382C"/>
                </a:solidFill>
                <a:latin typeface="Aptos" pitchFamily="34" charset="0"/>
                <a:ea typeface="Aptos" pitchFamily="34" charset="-122"/>
                <a:cs typeface="Aptos" pitchFamily="34" charset="-120"/>
              </a:rPr>
              <a:t>Protein in the urine is a glomerular stress signal</a:t>
            </a:r>
            <a:endParaRPr lang="en-US" sz="2000" dirty="0">
              <a:solidFill>
                <a:srgbClr val="53382C"/>
              </a:solidFill>
            </a:endParaRPr>
          </a:p>
        </p:txBody>
      </p:sp>
      <p:sp>
        <p:nvSpPr>
          <p:cNvPr id="14" name="Text 12"/>
          <p:cNvSpPr/>
          <p:nvPr/>
        </p:nvSpPr>
        <p:spPr>
          <a:xfrm>
            <a:off x="804672" y="2807208"/>
            <a:ext cx="4782312" cy="292608"/>
          </a:xfrm>
          <a:prstGeom prst="rect">
            <a:avLst/>
          </a:prstGeom>
          <a:noFill/>
          <a:ln/>
        </p:spPr>
        <p:txBody>
          <a:bodyPr wrap="square" lIns="0" tIns="0" rIns="0" bIns="0" rtlCol="0" anchor="ctr">
            <a:noAutofit/>
          </a:bodyPr>
          <a:lstStyle/>
          <a:p>
            <a:pPr marL="0" indent="0">
              <a:buNone/>
            </a:pPr>
            <a:r>
              <a:rPr lang="en-US" sz="2000" b="1" dirty="0">
                <a:solidFill>
                  <a:srgbClr val="53382C"/>
                </a:solidFill>
                <a:latin typeface="Georgia" pitchFamily="34" charset="0"/>
                <a:ea typeface="Georgia" pitchFamily="34" charset="-122"/>
                <a:cs typeface="Georgia" pitchFamily="34" charset="-120"/>
              </a:rPr>
              <a:t>SGLT2 inhibitor</a:t>
            </a:r>
            <a:endParaRPr lang="en-US" sz="2000" dirty="0">
              <a:solidFill>
                <a:srgbClr val="53382C"/>
              </a:solidFill>
            </a:endParaRPr>
          </a:p>
        </p:txBody>
      </p:sp>
      <p:sp>
        <p:nvSpPr>
          <p:cNvPr id="15" name="Text 13"/>
          <p:cNvSpPr/>
          <p:nvPr/>
        </p:nvSpPr>
        <p:spPr>
          <a:xfrm>
            <a:off x="804672" y="3191256"/>
            <a:ext cx="4782312" cy="429768"/>
          </a:xfrm>
          <a:prstGeom prst="rect">
            <a:avLst/>
          </a:prstGeom>
          <a:noFill/>
          <a:ln/>
        </p:spPr>
        <p:txBody>
          <a:bodyPr wrap="square" lIns="0" tIns="0" rIns="0" bIns="0" rtlCol="0" anchor="ctr">
            <a:noAutofit/>
          </a:bodyPr>
          <a:lstStyle/>
          <a:p>
            <a:pPr marL="0" indent="0">
              <a:buNone/>
            </a:pPr>
            <a:r>
              <a:rPr lang="en-US" sz="2000" dirty="0">
                <a:solidFill>
                  <a:srgbClr val="53382C"/>
                </a:solidFill>
                <a:latin typeface="Aptos" pitchFamily="34" charset="0"/>
                <a:ea typeface="Aptos" pitchFamily="34" charset="-122"/>
                <a:cs typeface="Aptos" pitchFamily="34" charset="-120"/>
              </a:rPr>
              <a:t>This lowers pressure inside the filters and protects the heart-kidney system.</a:t>
            </a:r>
            <a:endParaRPr lang="en-US" sz="2000" dirty="0">
              <a:solidFill>
                <a:srgbClr val="53382C"/>
              </a:solidFill>
            </a:endParaRPr>
          </a:p>
        </p:txBody>
      </p:sp>
      <p:sp>
        <p:nvSpPr>
          <p:cNvPr id="17" name="Text 15"/>
          <p:cNvSpPr/>
          <p:nvPr/>
        </p:nvSpPr>
        <p:spPr>
          <a:xfrm>
            <a:off x="6382512" y="2807208"/>
            <a:ext cx="4782312" cy="292608"/>
          </a:xfrm>
          <a:prstGeom prst="rect">
            <a:avLst/>
          </a:prstGeom>
          <a:noFill/>
          <a:ln/>
        </p:spPr>
        <p:txBody>
          <a:bodyPr wrap="square" lIns="0" tIns="0" rIns="0" bIns="0" rtlCol="0" anchor="ctr">
            <a:noAutofit/>
          </a:bodyPr>
          <a:lstStyle/>
          <a:p>
            <a:pPr marL="0" indent="0">
              <a:buNone/>
            </a:pPr>
            <a:r>
              <a:rPr lang="en-US" sz="2000" b="1" dirty="0">
                <a:solidFill>
                  <a:srgbClr val="53382C"/>
                </a:solidFill>
                <a:latin typeface="Georgia" pitchFamily="34" charset="0"/>
                <a:ea typeface="Georgia" pitchFamily="34" charset="-122"/>
                <a:cs typeface="Georgia" pitchFamily="34" charset="-120"/>
              </a:rPr>
              <a:t>Dialysis timing</a:t>
            </a:r>
            <a:endParaRPr lang="en-US" sz="2000" dirty="0">
              <a:solidFill>
                <a:srgbClr val="53382C"/>
              </a:solidFill>
            </a:endParaRPr>
          </a:p>
        </p:txBody>
      </p:sp>
      <p:sp>
        <p:nvSpPr>
          <p:cNvPr id="18" name="Text 16"/>
          <p:cNvSpPr/>
          <p:nvPr/>
        </p:nvSpPr>
        <p:spPr>
          <a:xfrm>
            <a:off x="6382512" y="3191255"/>
            <a:ext cx="4782312" cy="713479"/>
          </a:xfrm>
          <a:prstGeom prst="rect">
            <a:avLst/>
          </a:prstGeom>
          <a:noFill/>
          <a:ln/>
        </p:spPr>
        <p:txBody>
          <a:bodyPr wrap="square" lIns="0" tIns="0" rIns="0" bIns="0" rtlCol="0" anchor="ctr">
            <a:noAutofit/>
          </a:bodyPr>
          <a:lstStyle/>
          <a:p>
            <a:pPr marL="0" indent="0">
              <a:buNone/>
            </a:pPr>
            <a:r>
              <a:rPr lang="en-US" sz="2000" dirty="0">
                <a:solidFill>
                  <a:srgbClr val="53382C"/>
                </a:solidFill>
                <a:latin typeface="Aptos" pitchFamily="34" charset="0"/>
                <a:ea typeface="Aptos" pitchFamily="34" charset="-122"/>
                <a:cs typeface="Aptos" pitchFamily="34" charset="-120"/>
              </a:rPr>
              <a:t>We start when symptoms, safety, and readiness line up.</a:t>
            </a:r>
            <a:endParaRPr lang="en-US" sz="2000" dirty="0">
              <a:solidFill>
                <a:srgbClr val="53382C"/>
              </a:solidFill>
            </a:endParaRPr>
          </a:p>
        </p:txBody>
      </p:sp>
      <p:sp>
        <p:nvSpPr>
          <p:cNvPr id="20" name="Text 18"/>
          <p:cNvSpPr/>
          <p:nvPr/>
        </p:nvSpPr>
        <p:spPr>
          <a:xfrm>
            <a:off x="804672" y="4251960"/>
            <a:ext cx="4782312" cy="292608"/>
          </a:xfrm>
          <a:prstGeom prst="rect">
            <a:avLst/>
          </a:prstGeom>
          <a:noFill/>
          <a:ln/>
        </p:spPr>
        <p:txBody>
          <a:bodyPr wrap="square" lIns="0" tIns="0" rIns="0" bIns="0" rtlCol="0" anchor="ctr">
            <a:noAutofit/>
          </a:bodyPr>
          <a:lstStyle/>
          <a:p>
            <a:pPr marL="0" indent="0">
              <a:buNone/>
            </a:pPr>
            <a:r>
              <a:rPr lang="en-US" sz="2000" b="1" dirty="0">
                <a:solidFill>
                  <a:srgbClr val="53382C"/>
                </a:solidFill>
                <a:latin typeface="Georgia" pitchFamily="34" charset="0"/>
                <a:ea typeface="Georgia" pitchFamily="34" charset="-122"/>
                <a:cs typeface="Georgia" pitchFamily="34" charset="-120"/>
              </a:rPr>
              <a:t>Transplant swap</a:t>
            </a:r>
            <a:endParaRPr lang="en-US" sz="2000" dirty="0">
              <a:solidFill>
                <a:srgbClr val="53382C"/>
              </a:solidFill>
            </a:endParaRPr>
          </a:p>
        </p:txBody>
      </p:sp>
      <p:sp>
        <p:nvSpPr>
          <p:cNvPr id="21" name="Text 19"/>
          <p:cNvSpPr/>
          <p:nvPr/>
        </p:nvSpPr>
        <p:spPr>
          <a:xfrm>
            <a:off x="804672" y="4636008"/>
            <a:ext cx="4782312" cy="402336"/>
          </a:xfrm>
          <a:prstGeom prst="rect">
            <a:avLst/>
          </a:prstGeom>
          <a:noFill/>
          <a:ln/>
        </p:spPr>
        <p:txBody>
          <a:bodyPr wrap="square" lIns="0" tIns="0" rIns="0" bIns="0" rtlCol="0" anchor="ctr">
            <a:noAutofit/>
          </a:bodyPr>
          <a:lstStyle/>
          <a:p>
            <a:pPr marL="0" indent="0">
              <a:buNone/>
            </a:pPr>
            <a:r>
              <a:rPr lang="en-US" sz="2000" dirty="0">
                <a:solidFill>
                  <a:srgbClr val="53382C"/>
                </a:solidFill>
                <a:latin typeface="Aptos" pitchFamily="34" charset="0"/>
                <a:ea typeface="Aptos" pitchFamily="34" charset="-122"/>
                <a:cs typeface="Aptos" pitchFamily="34" charset="-120"/>
              </a:rPr>
              <a:t>An incompatible donor can still help through a swap or chain.</a:t>
            </a:r>
            <a:endParaRPr lang="en-US" sz="2000" dirty="0">
              <a:solidFill>
                <a:srgbClr val="53382C"/>
              </a:solidFill>
            </a:endParaRPr>
          </a:p>
        </p:txBody>
      </p:sp>
      <p:sp>
        <p:nvSpPr>
          <p:cNvPr id="23" name="Text 21"/>
          <p:cNvSpPr/>
          <p:nvPr/>
        </p:nvSpPr>
        <p:spPr>
          <a:xfrm>
            <a:off x="6382512" y="4251960"/>
            <a:ext cx="4782312" cy="292608"/>
          </a:xfrm>
          <a:prstGeom prst="rect">
            <a:avLst/>
          </a:prstGeom>
          <a:noFill/>
          <a:ln/>
        </p:spPr>
        <p:txBody>
          <a:bodyPr wrap="square" lIns="0" tIns="0" rIns="0" bIns="0" rtlCol="0" anchor="ctr">
            <a:noAutofit/>
          </a:bodyPr>
          <a:lstStyle/>
          <a:p>
            <a:pPr marL="0" indent="0">
              <a:buNone/>
            </a:pPr>
            <a:r>
              <a:rPr lang="en-US" sz="2000" b="1" dirty="0">
                <a:solidFill>
                  <a:srgbClr val="53382C"/>
                </a:solidFill>
                <a:latin typeface="Georgia" pitchFamily="34" charset="0"/>
                <a:ea typeface="Georgia" pitchFamily="34" charset="-122"/>
                <a:cs typeface="Georgia" pitchFamily="34" charset="-120"/>
              </a:rPr>
              <a:t>Conservative care</a:t>
            </a:r>
            <a:endParaRPr lang="en-US" sz="2000" dirty="0">
              <a:solidFill>
                <a:srgbClr val="53382C"/>
              </a:solidFill>
            </a:endParaRPr>
          </a:p>
        </p:txBody>
      </p:sp>
      <p:sp>
        <p:nvSpPr>
          <p:cNvPr id="24" name="Text 22"/>
          <p:cNvSpPr/>
          <p:nvPr/>
        </p:nvSpPr>
        <p:spPr>
          <a:xfrm>
            <a:off x="6382512" y="4636007"/>
            <a:ext cx="4782312" cy="504403"/>
          </a:xfrm>
          <a:prstGeom prst="rect">
            <a:avLst/>
          </a:prstGeom>
          <a:noFill/>
          <a:ln/>
        </p:spPr>
        <p:txBody>
          <a:bodyPr wrap="square" lIns="0" tIns="0" rIns="0" bIns="0" rtlCol="0" anchor="ctr">
            <a:noAutofit/>
          </a:bodyPr>
          <a:lstStyle/>
          <a:p>
            <a:pPr marL="0" indent="0">
              <a:buNone/>
            </a:pPr>
            <a:r>
              <a:rPr lang="en-US" sz="2000" dirty="0">
                <a:solidFill>
                  <a:srgbClr val="53382C"/>
                </a:solidFill>
                <a:latin typeface="Aptos" pitchFamily="34" charset="0"/>
                <a:ea typeface="Aptos" pitchFamily="34" charset="-122"/>
                <a:cs typeface="Aptos" pitchFamily="34" charset="-120"/>
              </a:rPr>
              <a:t>This is active kidney care focused on symptoms and goals without dialysis.</a:t>
            </a:r>
            <a:endParaRPr lang="en-US" sz="2000" dirty="0">
              <a:solidFill>
                <a:srgbClr val="53382C"/>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2">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Primary care checklist</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32</a:t>
            </a:r>
            <a:endParaRPr lang="en-US" sz="800" dirty="0"/>
          </a:p>
        </p:txBody>
      </p:sp>
      <p:sp>
        <p:nvSpPr>
          <p:cNvPr id="7" name="Text 5"/>
          <p:cNvSpPr/>
          <p:nvPr/>
        </p:nvSpPr>
        <p:spPr>
          <a:xfrm>
            <a:off x="749808" y="1325880"/>
            <a:ext cx="8097630" cy="4526280"/>
          </a:xfrm>
          <a:prstGeom prst="rect">
            <a:avLst/>
          </a:prstGeom>
          <a:noFill/>
          <a:ln/>
        </p:spPr>
        <p:txBody>
          <a:bodyPr wrap="square" lIns="762" tIns="762" rIns="762" bIns="762" rtlCol="0" anchor="ctr">
            <a:normAutofit lnSpcReduction="10000"/>
          </a:bodyPr>
          <a:lstStyle/>
          <a:p>
            <a:pPr marL="342900" indent="-342900">
              <a:buFont typeface="Wingdings" pitchFamily="2" charset="2"/>
              <a:buChar char="ü"/>
            </a:pPr>
            <a:r>
              <a:rPr lang="en-US" sz="2400" dirty="0">
                <a:solidFill>
                  <a:srgbClr val="1F1714"/>
                </a:solidFill>
                <a:latin typeface="Aptos" pitchFamily="34" charset="0"/>
                <a:ea typeface="Aptos" pitchFamily="34" charset="-122"/>
                <a:cs typeface="Aptos" pitchFamily="34" charset="-120"/>
              </a:rPr>
              <a:t>Every CKD patient: eGFR trend, ACR, BP, diabetes status, medication safety, cardiovascular risk.</a:t>
            </a:r>
            <a:endParaRPr lang="en-US" sz="2400" dirty="0"/>
          </a:p>
          <a:p>
            <a:pPr marL="342900" indent="-342900">
              <a:buFont typeface="Wingdings" pitchFamily="2" charset="2"/>
              <a:buChar char="ü"/>
            </a:pPr>
            <a:r>
              <a:rPr lang="en-US" sz="2400" dirty="0">
                <a:solidFill>
                  <a:srgbClr val="1F1714"/>
                </a:solidFill>
                <a:latin typeface="Aptos" pitchFamily="34" charset="0"/>
                <a:ea typeface="Aptos" pitchFamily="34" charset="-122"/>
                <a:cs typeface="Aptos" pitchFamily="34" charset="-120"/>
              </a:rPr>
              <a:t>Every albuminuric CKD patient: RAS blockade if tolerated, SGLT2 inhibitor eligibility, BP, and sodium strategy.</a:t>
            </a:r>
            <a:endParaRPr lang="en-US" sz="2400" dirty="0"/>
          </a:p>
          <a:p>
            <a:pPr marL="342900" indent="-342900">
              <a:buFont typeface="Wingdings" pitchFamily="2" charset="2"/>
              <a:buChar char="ü"/>
            </a:pPr>
            <a:r>
              <a:rPr lang="en-US" sz="2400" dirty="0">
                <a:solidFill>
                  <a:srgbClr val="1F1714"/>
                </a:solidFill>
                <a:latin typeface="Aptos" pitchFamily="34" charset="0"/>
                <a:ea typeface="Aptos" pitchFamily="34" charset="-122"/>
                <a:cs typeface="Aptos" pitchFamily="34" charset="-120"/>
              </a:rPr>
              <a:t>Every Type 2 diabetic CKD patient: SGLT2 inhibitor, metformin appropriateness, GLP-1 RA discussion, finerenone eligibility if persistent albuminuria.</a:t>
            </a:r>
            <a:endParaRPr lang="en-US" sz="2400" dirty="0"/>
          </a:p>
          <a:p>
            <a:pPr marL="342900" indent="-342900">
              <a:buFont typeface="Wingdings" pitchFamily="2" charset="2"/>
              <a:buChar char="ü"/>
            </a:pPr>
            <a:r>
              <a:rPr lang="en-US" sz="2400" dirty="0">
                <a:solidFill>
                  <a:srgbClr val="1F1714"/>
                </a:solidFill>
                <a:latin typeface="Aptos" pitchFamily="34" charset="0"/>
                <a:ea typeface="Aptos" pitchFamily="34" charset="-122"/>
                <a:cs typeface="Aptos" pitchFamily="34" charset="-120"/>
              </a:rPr>
              <a:t>Every advanced CKD patient: anemia, acidosis, potassium, bone-mineral disease, nutrition, vaccines, symptoms, modality education.</a:t>
            </a:r>
            <a:endParaRPr lang="en-US" sz="2400" dirty="0"/>
          </a:p>
          <a:p>
            <a:pPr marL="342900" indent="-342900">
              <a:buFont typeface="Wingdings" pitchFamily="2" charset="2"/>
              <a:buChar char="ü"/>
            </a:pPr>
            <a:r>
              <a:rPr lang="en-US" sz="2400" dirty="0">
                <a:solidFill>
                  <a:srgbClr val="1F1714"/>
                </a:solidFill>
                <a:latin typeface="Aptos" pitchFamily="34" charset="0"/>
                <a:ea typeface="Aptos" pitchFamily="34" charset="-122"/>
                <a:cs typeface="Aptos" pitchFamily="34" charset="-120"/>
              </a:rPr>
              <a:t>Every kidney failure trajectory: transplant first if eligible, home options second, plan access, conservative care option.</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3">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411480" y="475488"/>
            <a:ext cx="10424160" cy="566928"/>
          </a:xfrm>
          <a:prstGeom prst="rect">
            <a:avLst/>
          </a:prstGeom>
          <a:noFill/>
          <a:ln/>
        </p:spPr>
        <p:txBody>
          <a:bodyPr wrap="square" lIns="0" tIns="0" rIns="0" bIns="0" rtlCol="0" anchor="ctr">
            <a:normAutofit/>
          </a:bodyPr>
          <a:lstStyle/>
          <a:p>
            <a:pPr marL="0" indent="0">
              <a:buNone/>
            </a:pPr>
            <a:r>
              <a:rPr lang="en-US" sz="2600" dirty="0">
                <a:solidFill>
                  <a:srgbClr val="5F2209"/>
                </a:solidFill>
                <a:latin typeface="Georgia" pitchFamily="34" charset="0"/>
                <a:ea typeface="Georgia" pitchFamily="34" charset="-122"/>
                <a:cs typeface="Georgia" pitchFamily="34" charset="-120"/>
              </a:rPr>
              <a:t>Selected landmark sources</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33</a:t>
            </a:r>
            <a:endParaRPr lang="en-US" sz="800" dirty="0"/>
          </a:p>
        </p:txBody>
      </p:sp>
      <p:sp>
        <p:nvSpPr>
          <p:cNvPr id="7" name="Text 5"/>
          <p:cNvSpPr/>
          <p:nvPr/>
        </p:nvSpPr>
        <p:spPr>
          <a:xfrm>
            <a:off x="411480" y="1325880"/>
            <a:ext cx="11623638" cy="4572000"/>
          </a:xfrm>
          <a:prstGeom prst="rect">
            <a:avLst/>
          </a:prstGeom>
          <a:noFill/>
          <a:ln/>
        </p:spPr>
        <p:txBody>
          <a:bodyPr wrap="square" lIns="762" tIns="762" rIns="762" bIns="762" rtlCol="0" anchor="ctr">
            <a:normAutofit fontScale="92500" lnSpcReduction="10000"/>
          </a:bodyPr>
          <a:lstStyle/>
          <a:p>
            <a:pPr marL="285750" indent="-285750">
              <a:spcAft>
                <a:spcPts val="600"/>
              </a:spcAft>
              <a:buFont typeface="Arial" panose="020B0604020202020204" pitchFamily="34" charset="0"/>
              <a:buChar char="•"/>
            </a:pPr>
            <a:r>
              <a:rPr lang="en-US" sz="2400" dirty="0"/>
              <a:t>1994 — Modification of Diet in Renal Disease Study (MDRD) — eGFR equation</a:t>
            </a:r>
          </a:p>
          <a:p>
            <a:pPr marL="285750" indent="-285750">
              <a:spcAft>
                <a:spcPts val="600"/>
              </a:spcAft>
              <a:buFont typeface="Arial" panose="020B0604020202020204" pitchFamily="34" charset="0"/>
              <a:buChar char="•"/>
            </a:pPr>
            <a:r>
              <a:rPr lang="en-US" sz="2400" dirty="0"/>
              <a:t>2002 — African American Study of Kidney Disease and Hypertension (AASK)-ACEi slows progression</a:t>
            </a:r>
          </a:p>
          <a:p>
            <a:pPr marL="285750" indent="-285750">
              <a:spcAft>
                <a:spcPts val="600"/>
              </a:spcAft>
              <a:buFont typeface="Arial" panose="020B0604020202020204" pitchFamily="34" charset="0"/>
              <a:buChar char="•"/>
            </a:pPr>
            <a:r>
              <a:rPr lang="en-US" sz="2400" dirty="0"/>
              <a:t>2002 — HEMO Study — Higher dialysis dose ineffective</a:t>
            </a:r>
          </a:p>
          <a:p>
            <a:pPr marL="285750" indent="-285750">
              <a:spcAft>
                <a:spcPts val="600"/>
              </a:spcAft>
              <a:buFont typeface="Arial" panose="020B0604020202020204" pitchFamily="34" charset="0"/>
              <a:buChar char="•"/>
            </a:pPr>
            <a:r>
              <a:rPr lang="en-US" sz="2400" dirty="0"/>
              <a:t>2005 — Kidney Paired Donation Study — Expanded incompatible transplant opportunities</a:t>
            </a:r>
          </a:p>
          <a:p>
            <a:pPr marL="285750" indent="-285750">
              <a:spcAft>
                <a:spcPts val="600"/>
              </a:spcAft>
              <a:buFont typeface="Arial" panose="020B0604020202020204" pitchFamily="34" charset="0"/>
              <a:buChar char="•"/>
            </a:pPr>
            <a:r>
              <a:rPr lang="en-US" sz="2400" dirty="0"/>
              <a:t>2010 — IDEAL Trial — Early dialysis showed no benefit </a:t>
            </a:r>
          </a:p>
          <a:p>
            <a:pPr marL="285750" indent="-285750">
              <a:spcAft>
                <a:spcPts val="600"/>
              </a:spcAft>
              <a:buFont typeface="Arial" panose="020B0604020202020204" pitchFamily="34" charset="0"/>
              <a:buChar char="•"/>
            </a:pPr>
            <a:r>
              <a:rPr lang="en-US" sz="2400" dirty="0"/>
              <a:t>2019 — CREDENCE Trial — SGLT2 inhibitors protect kidneys </a:t>
            </a:r>
          </a:p>
          <a:p>
            <a:pPr marL="285750" indent="-285750">
              <a:spcAft>
                <a:spcPts val="600"/>
              </a:spcAft>
              <a:buFont typeface="Arial" panose="020B0604020202020204" pitchFamily="34" charset="0"/>
              <a:buChar char="•"/>
            </a:pPr>
            <a:r>
              <a:rPr lang="en-US" sz="2400" dirty="0"/>
              <a:t>2020 — DAPA-CKD Trial — Dapagliflozin reduced CKD progression </a:t>
            </a:r>
          </a:p>
          <a:p>
            <a:pPr marL="285750" indent="-285750">
              <a:spcAft>
                <a:spcPts val="600"/>
              </a:spcAft>
              <a:buFont typeface="Arial" panose="020B0604020202020204" pitchFamily="34" charset="0"/>
              <a:buChar char="•"/>
            </a:pPr>
            <a:r>
              <a:rPr lang="en-US" sz="2400" dirty="0"/>
              <a:t>2020 — FIDELIO-DKD Trial — Finerenone reduced renal outcomes</a:t>
            </a:r>
          </a:p>
          <a:p>
            <a:pPr marL="285750" indent="-285750">
              <a:spcAft>
                <a:spcPts val="600"/>
              </a:spcAft>
              <a:buFont typeface="Arial" panose="020B0604020202020204" pitchFamily="34" charset="0"/>
              <a:buChar char="•"/>
            </a:pPr>
            <a:r>
              <a:rPr lang="en-US" sz="2400" dirty="0"/>
              <a:t>2022 — Kidney 2023 — EMPA-KIDNEY Trial — Empagliflozin broadly preserved kidney function </a:t>
            </a:r>
          </a:p>
          <a:p>
            <a:pPr marL="285750" indent="-285750">
              <a:spcAft>
                <a:spcPts val="600"/>
              </a:spcAft>
              <a:buFont typeface="Arial" panose="020B0604020202020204" pitchFamily="34" charset="0"/>
              <a:buChar char="•"/>
            </a:pPr>
            <a:r>
              <a:rPr lang="en-US" sz="2400" dirty="0"/>
              <a:t>2024 — FLOW Trial — Semaglutide improved kidney outcomes </a:t>
            </a:r>
          </a:p>
          <a:p>
            <a:pPr marL="285750" indent="-285750">
              <a:spcAft>
                <a:spcPts val="600"/>
              </a:spcAft>
              <a:buFont typeface="Arial" panose="020B0604020202020204" pitchFamily="34" charset="0"/>
              <a:buChar char="•"/>
            </a:pPr>
            <a:r>
              <a:rPr lang="en-US" sz="2400" dirty="0"/>
              <a:t>2024 — Kidney Disease: Improving Global Outcomes CKD Guideline (KDIGO</a:t>
            </a:r>
          </a:p>
          <a:p>
            <a:pPr marL="285750" indent="-285750">
              <a:buFont typeface="Arial" panose="020B0604020202020204" pitchFamily="34" charset="0"/>
              <a:buChar cha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4">
    <p:bg>
      <p:bgPr>
        <a:solidFill>
          <a:srgbClr val="FFFAF4"/>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AF23868-9C4D-D7A9-DE9E-8275BB2F56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06" y="10"/>
            <a:ext cx="12191694" cy="6857990"/>
          </a:xfrm>
          <a:prstGeom prst="rect">
            <a:avLst/>
          </a:prstGeom>
        </p:spPr>
      </p:pic>
      <p:sp>
        <p:nvSpPr>
          <p:cNvPr id="4" name="Text 2"/>
          <p:cNvSpPr/>
          <p:nvPr/>
        </p:nvSpPr>
        <p:spPr>
          <a:xfrm>
            <a:off x="3429247" y="201168"/>
            <a:ext cx="10424160" cy="566928"/>
          </a:xfrm>
          <a:prstGeom prst="rect">
            <a:avLst/>
          </a:prstGeom>
          <a:noFill/>
          <a:ln/>
        </p:spPr>
        <p:txBody>
          <a:bodyPr wrap="square" lIns="0" tIns="0" rIns="0" bIns="0" rtlCol="0" anchor="ctr">
            <a:normAutofit lnSpcReduction="10000"/>
          </a:bodyPr>
          <a:lstStyle/>
          <a:p>
            <a:r>
              <a:rPr lang="en-US" sz="4000" b="1" dirty="0">
                <a:solidFill>
                  <a:srgbClr val="FFFAF5"/>
                </a:solidFill>
                <a:latin typeface="Aptos" pitchFamily="34" charset="0"/>
                <a:ea typeface="Aptos" pitchFamily="34" charset="-122"/>
                <a:cs typeface="Aptos" pitchFamily="34" charset="-120"/>
              </a:rPr>
              <a:t>Our mutual goals</a:t>
            </a:r>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750" dirty="0">
                <a:solidFill>
                  <a:srgbClr val="5F646D"/>
                </a:solidFill>
                <a:latin typeface="Aptos" pitchFamily="34" charset="0"/>
                <a:ea typeface="Aptos" pitchFamily="34" charset="-122"/>
                <a:cs typeface="Aptos" pitchFamily="34" charset="-120"/>
              </a:rPr>
              <a:t>Nephrology for the Non-Nephrologist</a:t>
            </a:r>
            <a:endParaRPr lang="en-US" sz="75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34</a:t>
            </a:r>
            <a:endParaRPr lang="en-US" sz="800" dirty="0"/>
          </a:p>
        </p:txBody>
      </p:sp>
      <p:sp>
        <p:nvSpPr>
          <p:cNvPr id="7" name="Text 5"/>
          <p:cNvSpPr/>
          <p:nvPr/>
        </p:nvSpPr>
        <p:spPr>
          <a:xfrm>
            <a:off x="6243917" y="803806"/>
            <a:ext cx="5695101" cy="3454280"/>
          </a:xfrm>
          <a:prstGeom prst="rect">
            <a:avLst/>
          </a:prstGeom>
          <a:solidFill>
            <a:schemeClr val="accent1">
              <a:lumMod val="75000"/>
            </a:schemeClr>
          </a:solidFill>
          <a:ln/>
          <a:effectLst>
            <a:outerShdw blurRad="50800" dist="38100" dir="2700000" algn="tl" rotWithShape="0">
              <a:prstClr val="black">
                <a:alpha val="40000"/>
              </a:prstClr>
            </a:outerShdw>
          </a:effectLst>
        </p:spPr>
        <p:txBody>
          <a:bodyPr wrap="square" lIns="635" tIns="635" rIns="635" bIns="635" rtlCol="0" anchor="t">
            <a:noAutofit/>
          </a:bodyPr>
          <a:lstStyle/>
          <a:p>
            <a:pPr marL="0" indent="0">
              <a:buNone/>
            </a:pPr>
            <a:endParaRPr lang="en-US" sz="2800" b="1" dirty="0">
              <a:solidFill>
                <a:srgbClr val="5F2209"/>
              </a:solidFill>
              <a:latin typeface="Aptos" pitchFamily="34" charset="0"/>
              <a:ea typeface="Aptos" pitchFamily="34" charset="-122"/>
              <a:cs typeface="Aptos" pitchFamily="34" charset="-120"/>
            </a:endParaRPr>
          </a:p>
          <a:p>
            <a:pPr marL="914400" lvl="1" indent="-457200">
              <a:buFont typeface="Arial" panose="020B0604020202020204" pitchFamily="34" charset="0"/>
              <a:buChar char="•"/>
            </a:pPr>
            <a:r>
              <a:rPr lang="en-US" sz="3200" b="1" dirty="0">
                <a:solidFill>
                  <a:srgbClr val="FFFAF5"/>
                </a:solidFill>
                <a:latin typeface="Aptos" pitchFamily="34" charset="0"/>
                <a:ea typeface="Aptos" pitchFamily="34" charset="-122"/>
                <a:cs typeface="Aptos" pitchFamily="34" charset="-120"/>
              </a:rPr>
              <a:t>Identify risk early</a:t>
            </a:r>
          </a:p>
          <a:p>
            <a:pPr marL="914400" lvl="1" indent="-457200">
              <a:buFont typeface="Arial" panose="020B0604020202020204" pitchFamily="34" charset="0"/>
              <a:buChar char="•"/>
            </a:pPr>
            <a:r>
              <a:rPr lang="en-US" sz="3200" b="1" dirty="0">
                <a:solidFill>
                  <a:srgbClr val="FFFAF5"/>
                </a:solidFill>
                <a:latin typeface="Aptos" pitchFamily="34" charset="0"/>
                <a:ea typeface="Aptos" pitchFamily="34" charset="-122"/>
                <a:cs typeface="Aptos" pitchFamily="34" charset="-120"/>
              </a:rPr>
              <a:t>Protect the kidney-heart system</a:t>
            </a:r>
          </a:p>
          <a:p>
            <a:pPr marL="914400" lvl="1" indent="-457200">
              <a:buFont typeface="Arial" panose="020B0604020202020204" pitchFamily="34" charset="0"/>
              <a:buChar char="•"/>
            </a:pPr>
            <a:r>
              <a:rPr lang="en-US" sz="3200" b="1" dirty="0">
                <a:solidFill>
                  <a:srgbClr val="FFFAF5"/>
                </a:solidFill>
                <a:latin typeface="Aptos" pitchFamily="34" charset="0"/>
                <a:ea typeface="Aptos" pitchFamily="34" charset="-122"/>
                <a:cs typeface="Aptos" pitchFamily="34" charset="-120"/>
              </a:rPr>
              <a:t>Avoid preventable harm</a:t>
            </a:r>
          </a:p>
          <a:p>
            <a:pPr marL="914400" lvl="1" indent="-457200">
              <a:buFont typeface="Arial" panose="020B0604020202020204" pitchFamily="34" charset="0"/>
              <a:buChar char="•"/>
            </a:pPr>
            <a:r>
              <a:rPr lang="en-US" sz="3200" b="1" dirty="0">
                <a:solidFill>
                  <a:srgbClr val="FFFAF5"/>
                </a:solidFill>
                <a:latin typeface="Aptos" pitchFamily="34" charset="0"/>
                <a:ea typeface="Aptos" pitchFamily="34" charset="-122"/>
                <a:cs typeface="Aptos" pitchFamily="34" charset="-120"/>
              </a:rPr>
              <a:t>Early patient choice</a:t>
            </a:r>
          </a:p>
          <a:p>
            <a:pPr marL="914400" lvl="1" indent="-457200">
              <a:buFont typeface="Arial" panose="020B0604020202020204" pitchFamily="34" charset="0"/>
              <a:buChar char="•"/>
            </a:pPr>
            <a:r>
              <a:rPr lang="en-US" sz="3200" b="1" dirty="0">
                <a:solidFill>
                  <a:srgbClr val="FFFAF5"/>
                </a:solidFill>
                <a:latin typeface="Aptos" pitchFamily="34" charset="0"/>
                <a:ea typeface="Aptos" pitchFamily="34" charset="-122"/>
                <a:cs typeface="Aptos" pitchFamily="34" charset="-120"/>
              </a:rPr>
              <a:t>Avoid crashers</a:t>
            </a:r>
          </a:p>
        </p:txBody>
      </p:sp>
      <p:sp>
        <p:nvSpPr>
          <p:cNvPr id="9" name="Text 7"/>
          <p:cNvSpPr/>
          <p:nvPr/>
        </p:nvSpPr>
        <p:spPr>
          <a:xfrm>
            <a:off x="805538" y="5773940"/>
            <a:ext cx="2011680" cy="146304"/>
          </a:xfrm>
          <a:prstGeom prst="rect">
            <a:avLst/>
          </a:prstGeom>
          <a:noFill/>
          <a:ln/>
        </p:spPr>
        <p:txBody>
          <a:bodyPr wrap="square" lIns="0" tIns="0" rIns="0" bIns="0" rtlCol="0" anchor="ctr"/>
          <a:lstStyle/>
          <a:p>
            <a:pPr marL="0" indent="0" algn="ctr">
              <a:buNone/>
            </a:pPr>
            <a:r>
              <a:rPr lang="en-US" sz="3200" b="1" dirty="0">
                <a:solidFill>
                  <a:srgbClr val="FFFAF5"/>
                </a:solidFill>
                <a:latin typeface="Aptos" pitchFamily="34" charset="0"/>
                <a:ea typeface="Aptos" pitchFamily="34" charset="-122"/>
                <a:cs typeface="Aptos" pitchFamily="34" charset="-120"/>
              </a:rPr>
              <a:t>Recognize</a:t>
            </a:r>
            <a:endParaRPr lang="en-US" sz="3200" dirty="0">
              <a:solidFill>
                <a:srgbClr val="FFFAF5"/>
              </a:solidFill>
            </a:endParaRPr>
          </a:p>
        </p:txBody>
      </p:sp>
      <p:sp>
        <p:nvSpPr>
          <p:cNvPr id="11" name="Text 9"/>
          <p:cNvSpPr/>
          <p:nvPr/>
        </p:nvSpPr>
        <p:spPr>
          <a:xfrm>
            <a:off x="3960341" y="5814347"/>
            <a:ext cx="2011680" cy="146304"/>
          </a:xfrm>
          <a:prstGeom prst="rect">
            <a:avLst/>
          </a:prstGeom>
          <a:noFill/>
          <a:ln/>
        </p:spPr>
        <p:txBody>
          <a:bodyPr wrap="square" lIns="0" tIns="0" rIns="0" bIns="0" rtlCol="0" anchor="ctr"/>
          <a:lstStyle/>
          <a:p>
            <a:pPr marL="0" indent="0" algn="ctr">
              <a:buNone/>
            </a:pPr>
            <a:r>
              <a:rPr lang="en-US" sz="3200" b="1" dirty="0">
                <a:solidFill>
                  <a:srgbClr val="FFFAF5"/>
                </a:solidFill>
                <a:latin typeface="Aptos" pitchFamily="34" charset="0"/>
                <a:ea typeface="Aptos" pitchFamily="34" charset="-122"/>
                <a:cs typeface="Aptos" pitchFamily="34" charset="-120"/>
              </a:rPr>
              <a:t>Protect</a:t>
            </a:r>
            <a:endParaRPr lang="en-US" sz="3200" dirty="0">
              <a:solidFill>
                <a:srgbClr val="FFFAF5"/>
              </a:solidFill>
            </a:endParaRPr>
          </a:p>
        </p:txBody>
      </p:sp>
      <p:sp>
        <p:nvSpPr>
          <p:cNvPr id="13" name="Text 11"/>
          <p:cNvSpPr/>
          <p:nvPr/>
        </p:nvSpPr>
        <p:spPr>
          <a:xfrm>
            <a:off x="6446520" y="5897385"/>
            <a:ext cx="2011680" cy="45719"/>
          </a:xfrm>
          <a:prstGeom prst="rect">
            <a:avLst/>
          </a:prstGeom>
          <a:noFill/>
          <a:ln/>
        </p:spPr>
        <p:txBody>
          <a:bodyPr wrap="square" lIns="0" tIns="0" rIns="0" bIns="0" rtlCol="0" anchor="ctr"/>
          <a:lstStyle/>
          <a:p>
            <a:pPr marL="0" indent="0" algn="ctr">
              <a:buNone/>
            </a:pPr>
            <a:r>
              <a:rPr lang="en-US" sz="3200" b="1" dirty="0">
                <a:solidFill>
                  <a:srgbClr val="FFFAF5"/>
                </a:solidFill>
                <a:latin typeface="Aptos" pitchFamily="34" charset="0"/>
                <a:ea typeface="Aptos" pitchFamily="34" charset="-122"/>
                <a:cs typeface="Aptos" pitchFamily="34" charset="-120"/>
              </a:rPr>
              <a:t>Plan</a:t>
            </a:r>
            <a:endParaRPr lang="en-US" sz="3200" dirty="0">
              <a:solidFill>
                <a:srgbClr val="FFFAF5"/>
              </a:solidFill>
            </a:endParaRPr>
          </a:p>
        </p:txBody>
      </p:sp>
      <p:sp>
        <p:nvSpPr>
          <p:cNvPr id="15" name="Text 13"/>
          <p:cNvSpPr/>
          <p:nvPr/>
        </p:nvSpPr>
        <p:spPr>
          <a:xfrm>
            <a:off x="8641327" y="4974088"/>
            <a:ext cx="2349761" cy="1938033"/>
          </a:xfrm>
          <a:prstGeom prst="rect">
            <a:avLst/>
          </a:prstGeom>
          <a:noFill/>
          <a:ln/>
        </p:spPr>
        <p:txBody>
          <a:bodyPr wrap="square" lIns="0" tIns="0" rIns="0" bIns="0" rtlCol="0" anchor="ctr"/>
          <a:lstStyle/>
          <a:p>
            <a:pPr marL="0" indent="0" algn="ctr">
              <a:buNone/>
            </a:pPr>
            <a:r>
              <a:rPr lang="en-US" sz="3200" b="1" dirty="0">
                <a:solidFill>
                  <a:srgbClr val="FFFAF5"/>
                </a:solidFill>
                <a:latin typeface="Aptos" pitchFamily="34" charset="0"/>
                <a:ea typeface="Aptos" pitchFamily="34" charset="-122"/>
                <a:cs typeface="Aptos" pitchFamily="34" charset="-120"/>
              </a:rPr>
              <a:t>Refer wisely</a:t>
            </a:r>
            <a:endParaRPr lang="en-US" sz="3200" dirty="0">
              <a:solidFill>
                <a:srgbClr val="FFFAF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sz="3600"/>
          </a:p>
        </p:txBody>
      </p:sp>
      <p:sp>
        <p:nvSpPr>
          <p:cNvPr id="4" name="Text 2"/>
          <p:cNvSpPr/>
          <p:nvPr/>
        </p:nvSpPr>
        <p:spPr>
          <a:xfrm>
            <a:off x="431003" y="317960"/>
            <a:ext cx="10424160" cy="566928"/>
          </a:xfrm>
          <a:prstGeom prst="rect">
            <a:avLst/>
          </a:prstGeom>
          <a:noFill/>
          <a:ln/>
        </p:spPr>
        <p:txBody>
          <a:bodyPr wrap="square" lIns="0" tIns="0" rIns="0" bIns="0" rtlCol="0" anchor="ctr">
            <a:noAutofit/>
          </a:bodyPr>
          <a:lstStyle/>
          <a:p>
            <a:pPr marL="0" indent="0">
              <a:buNone/>
            </a:pPr>
            <a:r>
              <a:rPr lang="en-US" sz="3200" b="1" dirty="0">
                <a:solidFill>
                  <a:srgbClr val="5F2209"/>
                </a:solidFill>
                <a:latin typeface="Georgia" pitchFamily="34" charset="0"/>
                <a:ea typeface="Georgia" pitchFamily="34" charset="-122"/>
                <a:cs typeface="Georgia" pitchFamily="34" charset="-120"/>
              </a:rPr>
              <a:t>CKD Heatmap</a:t>
            </a:r>
            <a:endParaRPr lang="en-US" sz="3200" dirty="0"/>
          </a:p>
        </p:txBody>
      </p:sp>
      <p:sp>
        <p:nvSpPr>
          <p:cNvPr id="5" name="Text 3"/>
          <p:cNvSpPr/>
          <p:nvPr/>
        </p:nvSpPr>
        <p:spPr>
          <a:xfrm>
            <a:off x="235211" y="6252097"/>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a:t>
            </a:r>
          </a:p>
          <a:p>
            <a:pPr marL="0" indent="0">
              <a:buNone/>
            </a:pPr>
            <a:r>
              <a:rPr lang="en-US" dirty="0">
                <a:solidFill>
                  <a:srgbClr val="5F646D"/>
                </a:solidFill>
                <a:latin typeface="Aptos" pitchFamily="34" charset="0"/>
                <a:ea typeface="Aptos" pitchFamily="34" charset="-122"/>
                <a:cs typeface="Aptos" pitchFamily="34" charset="-120"/>
              </a:rPr>
              <a:t>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1200" dirty="0">
                <a:solidFill>
                  <a:srgbClr val="5F646D"/>
                </a:solidFill>
                <a:latin typeface="Aptos" pitchFamily="34" charset="0"/>
                <a:ea typeface="Aptos" pitchFamily="34" charset="-122"/>
                <a:cs typeface="Aptos" pitchFamily="34" charset="-120"/>
              </a:rPr>
              <a:t>4</a:t>
            </a:r>
            <a:endParaRPr lang="en-US" sz="1200" dirty="0"/>
          </a:p>
        </p:txBody>
      </p:sp>
      <p:sp>
        <p:nvSpPr>
          <p:cNvPr id="8" name="Text 6"/>
          <p:cNvSpPr/>
          <p:nvPr/>
        </p:nvSpPr>
        <p:spPr>
          <a:xfrm>
            <a:off x="431003" y="973610"/>
            <a:ext cx="3168396" cy="475488"/>
          </a:xfrm>
          <a:prstGeom prst="rect">
            <a:avLst/>
          </a:prstGeom>
          <a:noFill/>
          <a:ln/>
        </p:spPr>
        <p:txBody>
          <a:bodyPr wrap="square" lIns="635" tIns="635" rIns="635" bIns="635" rtlCol="0" anchor="t">
            <a:noAutofit/>
          </a:bodyPr>
          <a:lstStyle/>
          <a:p>
            <a:r>
              <a:rPr lang="en-US" sz="2400" b="1" dirty="0">
                <a:solidFill>
                  <a:srgbClr val="5F2209"/>
                </a:solidFill>
                <a:latin typeface="Arial" pitchFamily="34" charset="0"/>
                <a:ea typeface="Aptos" pitchFamily="34" charset="-122"/>
                <a:cs typeface="Aptos" pitchFamily="34" charset="-120"/>
              </a:rPr>
              <a:t>CKD is an abnormality of kidney structure or function that has been present for at least 3 months</a:t>
            </a:r>
            <a:endParaRPr lang="en-US" sz="2400" dirty="0"/>
          </a:p>
        </p:txBody>
      </p:sp>
      <p:sp>
        <p:nvSpPr>
          <p:cNvPr id="11" name="Text 9"/>
          <p:cNvSpPr/>
          <p:nvPr/>
        </p:nvSpPr>
        <p:spPr>
          <a:xfrm>
            <a:off x="431003" y="3043963"/>
            <a:ext cx="2953512" cy="1572768"/>
          </a:xfrm>
          <a:prstGeom prst="rect">
            <a:avLst/>
          </a:prstGeom>
          <a:noFill/>
          <a:ln/>
        </p:spPr>
        <p:txBody>
          <a:bodyPr wrap="square" lIns="0" tIns="0" rIns="0" bIns="0" rtlCol="0" anchor="ctr">
            <a:noAutofit/>
          </a:bodyPr>
          <a:lstStyle/>
          <a:p>
            <a:r>
              <a:rPr lang="en-US" dirty="0">
                <a:solidFill>
                  <a:srgbClr val="1F1714"/>
                </a:solidFill>
                <a:latin typeface="Aptos" pitchFamily="34" charset="0"/>
                <a:ea typeface="Aptos" pitchFamily="34" charset="-122"/>
                <a:cs typeface="Aptos" pitchFamily="34" charset="-120"/>
              </a:rPr>
              <a:t>CAUSES: Diabetes, hypertension, glomerular disease, obstruction, cystic disease, medication injury, systemic disease, and recurrent AKI.</a:t>
            </a:r>
            <a:endParaRPr lang="en-US" dirty="0"/>
          </a:p>
        </p:txBody>
      </p:sp>
      <p:sp>
        <p:nvSpPr>
          <p:cNvPr id="16" name="Text 14"/>
          <p:cNvSpPr/>
          <p:nvPr/>
        </p:nvSpPr>
        <p:spPr>
          <a:xfrm>
            <a:off x="8124444" y="2897659"/>
            <a:ext cx="2953512" cy="292608"/>
          </a:xfrm>
          <a:prstGeom prst="rect">
            <a:avLst/>
          </a:prstGeom>
          <a:noFill/>
          <a:ln/>
        </p:spPr>
        <p:txBody>
          <a:bodyPr wrap="square" lIns="0" tIns="0" rIns="0" bIns="0" rtlCol="0" anchor="ctr">
            <a:noAutofit/>
          </a:bodyPr>
          <a:lstStyle/>
          <a:p>
            <a:pPr marL="0" indent="0">
              <a:buNone/>
            </a:pPr>
            <a:endParaRPr lang="en-US" sz="2800" dirty="0"/>
          </a:p>
        </p:txBody>
      </p:sp>
      <p:pic>
        <p:nvPicPr>
          <p:cNvPr id="18" name="Picture 17">
            <a:extLst>
              <a:ext uri="{FF2B5EF4-FFF2-40B4-BE49-F238E27FC236}">
                <a16:creationId xmlns:a16="http://schemas.microsoft.com/office/drawing/2014/main" id="{33D9F0AD-DD77-00EA-5CF1-F93F29621E99}"/>
              </a:ext>
            </a:extLst>
          </p:cNvPr>
          <p:cNvPicPr>
            <a:picLocks noChangeAspect="1"/>
          </p:cNvPicPr>
          <p:nvPr/>
        </p:nvPicPr>
        <p:blipFill>
          <a:blip r:embed="rId3"/>
          <a:stretch>
            <a:fillRect/>
          </a:stretch>
        </p:blipFill>
        <p:spPr>
          <a:xfrm>
            <a:off x="4138671" y="1006921"/>
            <a:ext cx="7772400" cy="56777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AF4"/>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r>
              <a:rPr lang="en-US" sz="2600" b="1" dirty="0">
                <a:solidFill>
                  <a:srgbClr val="5F2209"/>
                </a:solidFill>
                <a:latin typeface="Georgia" pitchFamily="34" charset="0"/>
                <a:ea typeface="Georgia" pitchFamily="34" charset="-122"/>
                <a:cs typeface="Georgia" pitchFamily="34" charset="-120"/>
              </a:rPr>
              <a:t>Diagnosis</a:t>
            </a: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sz="750" dirty="0">
                <a:solidFill>
                  <a:srgbClr val="5F646D"/>
                </a:solidFill>
                <a:latin typeface="Aptos" pitchFamily="34" charset="0"/>
                <a:ea typeface="Aptos" pitchFamily="34" charset="-122"/>
                <a:cs typeface="Aptos" pitchFamily="34" charset="-120"/>
              </a:rPr>
              <a:t>Nephrology for the Non-Nephrologist</a:t>
            </a:r>
            <a:endParaRPr lang="en-US" sz="750"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5</a:t>
            </a:r>
            <a:endParaRPr lang="en-US" sz="800" dirty="0"/>
          </a:p>
        </p:txBody>
      </p:sp>
      <p:sp>
        <p:nvSpPr>
          <p:cNvPr id="7" name="Text 5"/>
          <p:cNvSpPr/>
          <p:nvPr/>
        </p:nvSpPr>
        <p:spPr>
          <a:xfrm>
            <a:off x="731520" y="1371600"/>
            <a:ext cx="5394960" cy="3886200"/>
          </a:xfrm>
          <a:prstGeom prst="rect">
            <a:avLst/>
          </a:prstGeom>
          <a:noFill/>
          <a:ln/>
        </p:spPr>
        <p:txBody>
          <a:bodyPr wrap="square" lIns="762" tIns="762" rIns="762" bIns="762" rtlCol="0" anchor="ctr">
            <a:normAutofit/>
          </a:bodyPr>
          <a:lstStyle/>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Repeat elevations in serum creatinine</a:t>
            </a:r>
            <a:endParaRPr lang="en-US" sz="2400" dirty="0"/>
          </a:p>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Order urine ACR</a:t>
            </a:r>
            <a:endParaRPr lang="en-US" sz="2400" dirty="0"/>
          </a:p>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Urine microscopy can show hematuria, casts</a:t>
            </a:r>
            <a:endParaRPr lang="en-US" sz="2400" dirty="0"/>
          </a:p>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The ultrasound detects obstruction, cystic disease, small kidney size, cortical thinning, and/or echogenicity.</a:t>
            </a:r>
            <a:endParaRPr lang="en-US" sz="2400" dirty="0"/>
          </a:p>
          <a:p>
            <a:pPr marL="342900" indent="-342900">
              <a:buFont typeface="Wingdings" pitchFamily="2" charset="2"/>
              <a:buChar char="q"/>
            </a:pPr>
            <a:r>
              <a:rPr lang="en-US" sz="2400" dirty="0">
                <a:solidFill>
                  <a:srgbClr val="1F1714"/>
                </a:solidFill>
                <a:latin typeface="Aptos" pitchFamily="34" charset="0"/>
                <a:ea typeface="Aptos" pitchFamily="34" charset="-122"/>
                <a:cs typeface="Aptos" pitchFamily="34" charset="-120"/>
              </a:rPr>
              <a:t>Review for medications, NSAIDs, recent contrast, volume status, and recent illness.</a:t>
            </a:r>
            <a:endParaRPr lang="en-US" sz="2400" dirty="0"/>
          </a:p>
        </p:txBody>
      </p:sp>
      <p:sp>
        <p:nvSpPr>
          <p:cNvPr id="8" name="Shape 6"/>
          <p:cNvSpPr/>
          <p:nvPr/>
        </p:nvSpPr>
        <p:spPr>
          <a:xfrm>
            <a:off x="6601968" y="1406692"/>
            <a:ext cx="4389120" cy="1398907"/>
          </a:xfrm>
          <a:prstGeom prst="roundRect">
            <a:avLst>
              <a:gd name="adj" fmla="val 4800"/>
            </a:avLst>
          </a:prstGeom>
          <a:solidFill>
            <a:srgbClr val="FFFFFF"/>
          </a:solidFill>
          <a:ln w="12700">
            <a:solidFill>
              <a:srgbClr val="DECFBE"/>
            </a:solidFill>
            <a:prstDash val="solid"/>
          </a:ln>
        </p:spPr>
        <p:txBody>
          <a:bodyPr/>
          <a:lstStyle/>
          <a:p>
            <a:endParaRPr lang="en-US" sz="3200"/>
          </a:p>
        </p:txBody>
      </p:sp>
      <p:sp>
        <p:nvSpPr>
          <p:cNvPr id="9" name="Text 7"/>
          <p:cNvSpPr/>
          <p:nvPr/>
        </p:nvSpPr>
        <p:spPr>
          <a:xfrm>
            <a:off x="6775704" y="1545336"/>
            <a:ext cx="4096512" cy="292608"/>
          </a:xfrm>
          <a:prstGeom prst="rect">
            <a:avLst/>
          </a:prstGeom>
          <a:noFill/>
          <a:ln/>
        </p:spPr>
        <p:txBody>
          <a:bodyPr wrap="square" lIns="0" tIns="0" rIns="0" bIns="0" rtlCol="0" anchor="ctr">
            <a:noAutofit/>
          </a:bodyPr>
          <a:lstStyle/>
          <a:p>
            <a:pPr marL="0" indent="0">
              <a:buNone/>
            </a:pPr>
            <a:r>
              <a:rPr lang="en-US" sz="2400" b="1" dirty="0">
                <a:solidFill>
                  <a:srgbClr val="5F2209"/>
                </a:solidFill>
                <a:latin typeface="Georgia" pitchFamily="34" charset="0"/>
                <a:ea typeface="Georgia" pitchFamily="34" charset="-122"/>
                <a:cs typeface="Georgia" pitchFamily="34" charset="-120"/>
              </a:rPr>
              <a:t>The trap</a:t>
            </a:r>
            <a:endParaRPr lang="en-US" sz="2400" dirty="0"/>
          </a:p>
        </p:txBody>
      </p:sp>
      <p:sp>
        <p:nvSpPr>
          <p:cNvPr id="10" name="Text 8"/>
          <p:cNvSpPr/>
          <p:nvPr/>
        </p:nvSpPr>
        <p:spPr>
          <a:xfrm>
            <a:off x="6775704" y="2085944"/>
            <a:ext cx="4096512" cy="521208"/>
          </a:xfrm>
          <a:prstGeom prst="rect">
            <a:avLst/>
          </a:prstGeom>
          <a:noFill/>
          <a:ln/>
        </p:spPr>
        <p:txBody>
          <a:bodyPr wrap="square" lIns="0" tIns="0" rIns="0" bIns="0" rtlCol="0" anchor="ctr">
            <a:noAutofit/>
          </a:bodyPr>
          <a:lstStyle/>
          <a:p>
            <a:pPr marL="0" indent="0">
              <a:buNone/>
            </a:pPr>
            <a:r>
              <a:rPr lang="en-US" sz="2000" dirty="0">
                <a:solidFill>
                  <a:srgbClr val="1F1714"/>
                </a:solidFill>
                <a:latin typeface="Aptos" pitchFamily="34" charset="0"/>
                <a:ea typeface="Aptos" pitchFamily="34" charset="-122"/>
                <a:cs typeface="Aptos" pitchFamily="34" charset="-120"/>
              </a:rPr>
              <a:t>A normal-looking creatinine can hide low GFR in older adults or low muscle mass.</a:t>
            </a:r>
            <a:endParaRPr lang="en-US" sz="2000" dirty="0"/>
          </a:p>
        </p:txBody>
      </p:sp>
      <p:sp>
        <p:nvSpPr>
          <p:cNvPr id="11" name="Shape 9"/>
          <p:cNvSpPr/>
          <p:nvPr/>
        </p:nvSpPr>
        <p:spPr>
          <a:xfrm>
            <a:off x="6629400" y="3157028"/>
            <a:ext cx="4389120" cy="1398908"/>
          </a:xfrm>
          <a:prstGeom prst="roundRect">
            <a:avLst>
              <a:gd name="adj" fmla="val 4800"/>
            </a:avLst>
          </a:prstGeom>
          <a:solidFill>
            <a:srgbClr val="E7F1F5"/>
          </a:solidFill>
          <a:ln w="12700">
            <a:solidFill>
              <a:srgbClr val="DECFBE"/>
            </a:solidFill>
            <a:prstDash val="solid"/>
          </a:ln>
        </p:spPr>
        <p:txBody>
          <a:bodyPr/>
          <a:lstStyle/>
          <a:p>
            <a:endParaRPr lang="en-US"/>
          </a:p>
        </p:txBody>
      </p:sp>
      <p:sp>
        <p:nvSpPr>
          <p:cNvPr id="12" name="Text 10"/>
          <p:cNvSpPr/>
          <p:nvPr/>
        </p:nvSpPr>
        <p:spPr>
          <a:xfrm>
            <a:off x="6748272" y="3211524"/>
            <a:ext cx="4096512" cy="292608"/>
          </a:xfrm>
          <a:prstGeom prst="rect">
            <a:avLst/>
          </a:prstGeom>
          <a:noFill/>
          <a:ln/>
        </p:spPr>
        <p:txBody>
          <a:bodyPr wrap="square" lIns="0" tIns="0" rIns="0" bIns="0" rtlCol="0" anchor="ctr">
            <a:noAutofit/>
          </a:bodyPr>
          <a:lstStyle/>
          <a:p>
            <a:pPr marL="0" indent="0">
              <a:buNone/>
            </a:pPr>
            <a:r>
              <a:rPr lang="en-US" sz="2400" b="1" dirty="0">
                <a:solidFill>
                  <a:srgbClr val="1F3A5F"/>
                </a:solidFill>
                <a:latin typeface="Georgia" pitchFamily="34" charset="0"/>
                <a:ea typeface="Georgia" pitchFamily="34" charset="-122"/>
                <a:cs typeface="Georgia" pitchFamily="34" charset="-120"/>
              </a:rPr>
              <a:t>The clue</a:t>
            </a:r>
            <a:endParaRPr lang="en-US" sz="2400" dirty="0"/>
          </a:p>
        </p:txBody>
      </p:sp>
      <p:sp>
        <p:nvSpPr>
          <p:cNvPr id="13" name="Text 11"/>
          <p:cNvSpPr/>
          <p:nvPr/>
        </p:nvSpPr>
        <p:spPr>
          <a:xfrm>
            <a:off x="6775704" y="3801556"/>
            <a:ext cx="4096512" cy="521208"/>
          </a:xfrm>
          <a:prstGeom prst="rect">
            <a:avLst/>
          </a:prstGeom>
          <a:noFill/>
          <a:ln/>
        </p:spPr>
        <p:txBody>
          <a:bodyPr wrap="square" lIns="0" tIns="0" rIns="0" bIns="0" rtlCol="0" anchor="ctr">
            <a:noAutofit/>
          </a:bodyPr>
          <a:lstStyle/>
          <a:p>
            <a:pPr marL="0" indent="0">
              <a:buNone/>
            </a:pPr>
            <a:r>
              <a:rPr lang="en-US" sz="2000" dirty="0">
                <a:solidFill>
                  <a:srgbClr val="1F1714"/>
                </a:solidFill>
                <a:latin typeface="Aptos" pitchFamily="34" charset="0"/>
                <a:ea typeface="Aptos" pitchFamily="34" charset="-122"/>
                <a:cs typeface="Aptos" pitchFamily="34" charset="-120"/>
              </a:rPr>
              <a:t>Albuminuria, active sediment, and trajectory often reveal the real risk earlier than eGFR alone.</a:t>
            </a:r>
            <a:endParaRPr lang="en-US" sz="2000" dirty="0"/>
          </a:p>
        </p:txBody>
      </p:sp>
      <p:sp>
        <p:nvSpPr>
          <p:cNvPr id="14" name="Shape 12"/>
          <p:cNvSpPr/>
          <p:nvPr/>
        </p:nvSpPr>
        <p:spPr>
          <a:xfrm>
            <a:off x="6601968" y="5029200"/>
            <a:ext cx="4389120" cy="1143000"/>
          </a:xfrm>
          <a:prstGeom prst="roundRect">
            <a:avLst>
              <a:gd name="adj" fmla="val 4800"/>
            </a:avLst>
          </a:prstGeom>
          <a:solidFill>
            <a:srgbClr val="E6EEE9"/>
          </a:solidFill>
          <a:ln w="12700">
            <a:solidFill>
              <a:srgbClr val="DECFBE"/>
            </a:solidFill>
            <a:prstDash val="solid"/>
          </a:ln>
        </p:spPr>
        <p:txBody>
          <a:bodyPr/>
          <a:lstStyle/>
          <a:p>
            <a:endParaRPr lang="en-US" sz="3200"/>
          </a:p>
        </p:txBody>
      </p:sp>
      <p:sp>
        <p:nvSpPr>
          <p:cNvPr id="15" name="Text 13"/>
          <p:cNvSpPr/>
          <p:nvPr/>
        </p:nvSpPr>
        <p:spPr>
          <a:xfrm>
            <a:off x="6748272" y="5111496"/>
            <a:ext cx="4096512" cy="292608"/>
          </a:xfrm>
          <a:prstGeom prst="rect">
            <a:avLst/>
          </a:prstGeom>
          <a:noFill/>
          <a:ln/>
        </p:spPr>
        <p:txBody>
          <a:bodyPr wrap="square" lIns="0" tIns="0" rIns="0" bIns="0" rtlCol="0" anchor="ctr">
            <a:noAutofit/>
          </a:bodyPr>
          <a:lstStyle/>
          <a:p>
            <a:pPr marL="0" indent="0">
              <a:buNone/>
            </a:pPr>
            <a:r>
              <a:rPr lang="en-US" sz="2400" b="1" dirty="0">
                <a:solidFill>
                  <a:srgbClr val="557267"/>
                </a:solidFill>
                <a:latin typeface="Georgia" pitchFamily="34" charset="0"/>
                <a:ea typeface="Georgia" pitchFamily="34" charset="-122"/>
                <a:cs typeface="Georgia" pitchFamily="34" charset="-120"/>
              </a:rPr>
              <a:t>The habit</a:t>
            </a:r>
            <a:endParaRPr lang="en-US" sz="2400" dirty="0"/>
          </a:p>
        </p:txBody>
      </p:sp>
      <p:sp>
        <p:nvSpPr>
          <p:cNvPr id="16" name="Text 14"/>
          <p:cNvSpPr/>
          <p:nvPr/>
        </p:nvSpPr>
        <p:spPr>
          <a:xfrm>
            <a:off x="6775704" y="5527548"/>
            <a:ext cx="4096512" cy="521208"/>
          </a:xfrm>
          <a:prstGeom prst="rect">
            <a:avLst/>
          </a:prstGeom>
          <a:noFill/>
          <a:ln/>
        </p:spPr>
        <p:txBody>
          <a:bodyPr wrap="square" lIns="0" tIns="0" rIns="0" bIns="0" rtlCol="0" anchor="ctr">
            <a:normAutofit fontScale="92500" lnSpcReduction="20000"/>
          </a:bodyPr>
          <a:lstStyle/>
          <a:p>
            <a:pPr marL="0" indent="0">
              <a:buNone/>
            </a:pPr>
            <a:r>
              <a:rPr lang="en-US" sz="2000" dirty="0">
                <a:solidFill>
                  <a:srgbClr val="1F1714"/>
                </a:solidFill>
                <a:latin typeface="Aptos" pitchFamily="34" charset="0"/>
                <a:ea typeface="Aptos" pitchFamily="34" charset="-122"/>
                <a:cs typeface="Aptos" pitchFamily="34" charset="-120"/>
              </a:rPr>
              <a:t>Use single measurement to diagnose CKD</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AF5"/>
        </a:solidFill>
        <a:effectLst/>
      </p:bgPr>
    </p:bg>
    <p:spTree>
      <p:nvGrpSpPr>
        <p:cNvPr id="1" name=""/>
        <p:cNvGrpSpPr/>
        <p:nvPr/>
      </p:nvGrpSpPr>
      <p:grpSpPr>
        <a:xfrm>
          <a:off x="0" y="0"/>
          <a:ext cx="0" cy="0"/>
          <a:chOff x="0" y="0"/>
          <a:chExt cx="0" cy="0"/>
        </a:xfrm>
      </p:grpSpPr>
      <p:sp>
        <p:nvSpPr>
          <p:cNvPr id="2" name="Shape 0"/>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4" name="Text 2"/>
          <p:cNvSpPr/>
          <p:nvPr/>
        </p:nvSpPr>
        <p:spPr>
          <a:xfrm>
            <a:off x="566928" y="685800"/>
            <a:ext cx="10424160" cy="566928"/>
          </a:xfrm>
          <a:prstGeom prst="rect">
            <a:avLst/>
          </a:prstGeom>
          <a:noFill/>
          <a:ln/>
        </p:spPr>
        <p:txBody>
          <a:bodyPr wrap="square" lIns="0" tIns="0" rIns="0" bIns="0" rtlCol="0" anchor="ctr">
            <a:normAutofit/>
          </a:bodyPr>
          <a:lstStyle/>
          <a:p>
            <a:pPr marL="0" indent="0">
              <a:buNone/>
            </a:pPr>
            <a:endParaRPr lang="en-US" sz="2600" dirty="0"/>
          </a:p>
        </p:txBody>
      </p:sp>
      <p:sp>
        <p:nvSpPr>
          <p:cNvPr id="5" name="Text 3"/>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
        <p:nvSpPr>
          <p:cNvPr id="6" name="Text 4"/>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6</a:t>
            </a:r>
            <a:endParaRPr lang="en-US" sz="800" dirty="0"/>
          </a:p>
        </p:txBody>
      </p:sp>
      <p:sp>
        <p:nvSpPr>
          <p:cNvPr id="24" name="TextBox 23">
            <a:extLst>
              <a:ext uri="{FF2B5EF4-FFF2-40B4-BE49-F238E27FC236}">
                <a16:creationId xmlns:a16="http://schemas.microsoft.com/office/drawing/2014/main" id="{230E7676-49EB-8371-384F-F07B87F3E1A5}"/>
              </a:ext>
            </a:extLst>
          </p:cNvPr>
          <p:cNvSpPr txBox="1"/>
          <p:nvPr/>
        </p:nvSpPr>
        <p:spPr>
          <a:xfrm>
            <a:off x="706065" y="766395"/>
            <a:ext cx="6104238" cy="482633"/>
          </a:xfrm>
          <a:prstGeom prst="rect">
            <a:avLst/>
          </a:prstGeom>
          <a:noFill/>
        </p:spPr>
        <p:txBody>
          <a:bodyPr wrap="square">
            <a:spAutoFit/>
          </a:bodyPr>
          <a:lstStyle/>
          <a:p>
            <a:pPr>
              <a:lnSpc>
                <a:spcPct val="90000"/>
              </a:lnSpc>
            </a:pPr>
            <a:r>
              <a:rPr lang="en-US" sz="2800" b="1" dirty="0">
                <a:latin typeface="Arial"/>
              </a:rPr>
              <a:t>Who to screen (KDIGO 2024)</a:t>
            </a:r>
          </a:p>
        </p:txBody>
      </p:sp>
      <p:pic>
        <p:nvPicPr>
          <p:cNvPr id="27" name="Picture 26">
            <a:extLst>
              <a:ext uri="{FF2B5EF4-FFF2-40B4-BE49-F238E27FC236}">
                <a16:creationId xmlns:a16="http://schemas.microsoft.com/office/drawing/2014/main" id="{395D94C7-7204-C4A3-1176-F4D1F1311189}"/>
              </a:ext>
            </a:extLst>
          </p:cNvPr>
          <p:cNvPicPr>
            <a:picLocks noChangeAspect="1"/>
          </p:cNvPicPr>
          <p:nvPr/>
        </p:nvPicPr>
        <p:blipFill>
          <a:blip r:embed="rId3"/>
          <a:stretch>
            <a:fillRect/>
          </a:stretch>
        </p:blipFill>
        <p:spPr>
          <a:xfrm>
            <a:off x="4343400" y="1576442"/>
            <a:ext cx="6224593" cy="4610372"/>
          </a:xfrm>
          <a:prstGeom prst="rect">
            <a:avLst/>
          </a:prstGeom>
          <a:ln w="12700">
            <a:solidFill>
              <a:srgbClr val="DECFBE"/>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1E3C0634-F434-EEE8-8977-8F73077192AF}"/>
              </a:ext>
            </a:extLst>
          </p:cNvPr>
          <p:cNvSpPr/>
          <p:nvPr/>
        </p:nvSpPr>
        <p:spPr>
          <a:xfrm>
            <a:off x="0" y="0"/>
            <a:ext cx="12191695" cy="164592"/>
          </a:xfrm>
          <a:prstGeom prst="rect">
            <a:avLst/>
          </a:prstGeom>
          <a:solidFill>
            <a:srgbClr val="5F2209"/>
          </a:solidFill>
          <a:ln w="12700">
            <a:solidFill>
              <a:srgbClr val="5F2209"/>
            </a:solidFill>
            <a:prstDash val="solid"/>
          </a:ln>
        </p:spPr>
        <p:txBody>
          <a:bodyPr/>
          <a:lstStyle/>
          <a:p>
            <a:endParaRPr lang="en-US"/>
          </a:p>
        </p:txBody>
      </p:sp>
      <p:sp>
        <p:nvSpPr>
          <p:cNvPr id="4" name="Text 2">
            <a:extLst>
              <a:ext uri="{FF2B5EF4-FFF2-40B4-BE49-F238E27FC236}">
                <a16:creationId xmlns:a16="http://schemas.microsoft.com/office/drawing/2014/main" id="{675FE08C-897B-2E3F-57C1-199FDECD2CE9}"/>
              </a:ext>
            </a:extLst>
          </p:cNvPr>
          <p:cNvSpPr/>
          <p:nvPr/>
        </p:nvSpPr>
        <p:spPr>
          <a:xfrm>
            <a:off x="539496" y="613251"/>
            <a:ext cx="10972800" cy="658368"/>
          </a:xfrm>
          <a:prstGeom prst="rect">
            <a:avLst/>
          </a:prstGeom>
          <a:noFill/>
          <a:ln/>
        </p:spPr>
        <p:txBody>
          <a:bodyPr wrap="square" lIns="0" tIns="0" rIns="0" bIns="0" rtlCol="0" anchor="ctr">
            <a:normAutofit/>
          </a:bodyPr>
          <a:lstStyle/>
          <a:p>
            <a:pPr marL="0" indent="0">
              <a:buNone/>
            </a:pPr>
            <a:r>
              <a:rPr lang="en-US" sz="3200" b="1" dirty="0">
                <a:solidFill>
                  <a:srgbClr val="5F2209"/>
                </a:solidFill>
                <a:latin typeface="Georgia" pitchFamily="34" charset="0"/>
                <a:ea typeface="Georgia" pitchFamily="34" charset="-122"/>
                <a:cs typeface="Georgia" pitchFamily="34" charset="-120"/>
              </a:rPr>
              <a:t>Bedside workflow</a:t>
            </a:r>
            <a:endParaRPr lang="en-US" sz="3200" dirty="0"/>
          </a:p>
        </p:txBody>
      </p:sp>
      <p:sp>
        <p:nvSpPr>
          <p:cNvPr id="6" name="Text 4">
            <a:extLst>
              <a:ext uri="{FF2B5EF4-FFF2-40B4-BE49-F238E27FC236}">
                <a16:creationId xmlns:a16="http://schemas.microsoft.com/office/drawing/2014/main" id="{D2D4E526-6BAF-29CD-01C0-DF818CE35868}"/>
              </a:ext>
            </a:extLst>
          </p:cNvPr>
          <p:cNvSpPr/>
          <p:nvPr/>
        </p:nvSpPr>
        <p:spPr>
          <a:xfrm>
            <a:off x="11292840" y="6473952"/>
            <a:ext cx="438912" cy="201168"/>
          </a:xfrm>
          <a:prstGeom prst="rect">
            <a:avLst/>
          </a:prstGeom>
          <a:noFill/>
          <a:ln/>
        </p:spPr>
        <p:txBody>
          <a:bodyPr wrap="square" lIns="0" tIns="0" rIns="0" bIns="0" rtlCol="0" anchor="ctr"/>
          <a:lstStyle/>
          <a:p>
            <a:pPr marL="0" indent="0" algn="r">
              <a:buNone/>
            </a:pPr>
            <a:r>
              <a:rPr lang="en-US" sz="900" dirty="0">
                <a:solidFill>
                  <a:srgbClr val="5F646D"/>
                </a:solidFill>
                <a:latin typeface="Aptos" pitchFamily="34" charset="0"/>
                <a:ea typeface="Aptos" pitchFamily="34" charset="-122"/>
                <a:cs typeface="Aptos" pitchFamily="34" charset="-120"/>
              </a:rPr>
              <a:t>6</a:t>
            </a:r>
            <a:endParaRPr lang="en-US" sz="900" dirty="0"/>
          </a:p>
        </p:txBody>
      </p:sp>
      <p:sp>
        <p:nvSpPr>
          <p:cNvPr id="7" name="Shape 5">
            <a:extLst>
              <a:ext uri="{FF2B5EF4-FFF2-40B4-BE49-F238E27FC236}">
                <a16:creationId xmlns:a16="http://schemas.microsoft.com/office/drawing/2014/main" id="{281E06C3-5945-A593-B911-7A8F6664A3A0}"/>
              </a:ext>
            </a:extLst>
          </p:cNvPr>
          <p:cNvSpPr/>
          <p:nvPr/>
        </p:nvSpPr>
        <p:spPr>
          <a:xfrm>
            <a:off x="621792" y="1353312"/>
            <a:ext cx="3401568" cy="1298448"/>
          </a:xfrm>
          <a:prstGeom prst="roundRect">
            <a:avLst>
              <a:gd name="adj" fmla="val 3521"/>
            </a:avLst>
          </a:prstGeom>
          <a:solidFill>
            <a:srgbClr val="FFFFFF"/>
          </a:solidFill>
          <a:ln w="13970">
            <a:solidFill>
              <a:srgbClr val="DECFBE"/>
            </a:solidFill>
            <a:prstDash val="solid"/>
          </a:ln>
        </p:spPr>
        <p:txBody>
          <a:bodyPr/>
          <a:lstStyle/>
          <a:p>
            <a:endParaRPr lang="en-US"/>
          </a:p>
        </p:txBody>
      </p:sp>
      <p:sp>
        <p:nvSpPr>
          <p:cNvPr id="9" name="Text 7">
            <a:extLst>
              <a:ext uri="{FF2B5EF4-FFF2-40B4-BE49-F238E27FC236}">
                <a16:creationId xmlns:a16="http://schemas.microsoft.com/office/drawing/2014/main" id="{04901FC8-383D-AF07-822C-85785A03C96B}"/>
              </a:ext>
            </a:extLst>
          </p:cNvPr>
          <p:cNvSpPr/>
          <p:nvPr/>
        </p:nvSpPr>
        <p:spPr>
          <a:xfrm>
            <a:off x="813816" y="1472184"/>
            <a:ext cx="2258568" cy="384048"/>
          </a:xfrm>
          <a:prstGeom prst="rect">
            <a:avLst/>
          </a:prstGeom>
          <a:noFill/>
          <a:ln/>
        </p:spPr>
        <p:txBody>
          <a:bodyPr wrap="square" lIns="0" tIns="0" rIns="0" bIns="0" rtlCol="0" anchor="ctr">
            <a:normAutofit fontScale="92500" lnSpcReduction="20000"/>
          </a:bodyPr>
          <a:lstStyle/>
          <a:p>
            <a:pPr marL="0" indent="0">
              <a:buNone/>
            </a:pPr>
            <a:r>
              <a:rPr lang="en-US" sz="3200" b="1" dirty="0">
                <a:solidFill>
                  <a:srgbClr val="5F2209"/>
                </a:solidFill>
                <a:latin typeface="Georgia" pitchFamily="34" charset="0"/>
                <a:ea typeface="Georgia" pitchFamily="34" charset="-122"/>
                <a:cs typeface="Georgia" pitchFamily="34" charset="-120"/>
              </a:rPr>
              <a:t>1</a:t>
            </a:r>
            <a:r>
              <a:rPr lang="en-US" sz="2000" b="1" dirty="0">
                <a:solidFill>
                  <a:srgbClr val="5F2209"/>
                </a:solidFill>
                <a:latin typeface="Georgia" pitchFamily="34" charset="0"/>
                <a:ea typeface="Georgia" pitchFamily="34" charset="-122"/>
                <a:cs typeface="Georgia" pitchFamily="34" charset="-120"/>
              </a:rPr>
              <a:t>  eGFR trend</a:t>
            </a:r>
            <a:endParaRPr lang="en-US" sz="2000" dirty="0"/>
          </a:p>
        </p:txBody>
      </p:sp>
      <p:sp>
        <p:nvSpPr>
          <p:cNvPr id="10" name="Text 8">
            <a:extLst>
              <a:ext uri="{FF2B5EF4-FFF2-40B4-BE49-F238E27FC236}">
                <a16:creationId xmlns:a16="http://schemas.microsoft.com/office/drawing/2014/main" id="{82950F94-D119-8AC6-A564-81B25B0F9FD9}"/>
              </a:ext>
            </a:extLst>
          </p:cNvPr>
          <p:cNvSpPr/>
          <p:nvPr/>
        </p:nvSpPr>
        <p:spPr>
          <a:xfrm>
            <a:off x="786384" y="2039112"/>
            <a:ext cx="3054096" cy="475488"/>
          </a:xfrm>
          <a:prstGeom prst="rect">
            <a:avLst/>
          </a:prstGeom>
          <a:noFill/>
          <a:ln/>
        </p:spPr>
        <p:txBody>
          <a:bodyPr wrap="square" lIns="0" tIns="0" rIns="0" bIns="0" rtlCol="0" anchor="ctr">
            <a:normAutofit lnSpcReduction="10000"/>
          </a:bodyPr>
          <a:lstStyle/>
          <a:p>
            <a:pPr marL="0" indent="0">
              <a:buNone/>
            </a:pPr>
            <a:r>
              <a:rPr lang="en-US" sz="1700" dirty="0">
                <a:solidFill>
                  <a:srgbClr val="1F1714"/>
                </a:solidFill>
                <a:latin typeface="Aptos" pitchFamily="34" charset="0"/>
                <a:ea typeface="Aptos" pitchFamily="34" charset="-122"/>
                <a:cs typeface="Aptos" pitchFamily="34" charset="-120"/>
              </a:rPr>
              <a:t>Is this stable, acute, or progressive?</a:t>
            </a:r>
            <a:endParaRPr lang="en-US" sz="1700" dirty="0"/>
          </a:p>
        </p:txBody>
      </p:sp>
      <p:sp>
        <p:nvSpPr>
          <p:cNvPr id="11" name="Shape 9">
            <a:extLst>
              <a:ext uri="{FF2B5EF4-FFF2-40B4-BE49-F238E27FC236}">
                <a16:creationId xmlns:a16="http://schemas.microsoft.com/office/drawing/2014/main" id="{9A741470-1B42-F9A6-63F3-36BA4FC4AE5F}"/>
              </a:ext>
            </a:extLst>
          </p:cNvPr>
          <p:cNvSpPr/>
          <p:nvPr/>
        </p:nvSpPr>
        <p:spPr>
          <a:xfrm>
            <a:off x="4395063" y="1344771"/>
            <a:ext cx="3401568" cy="1298448"/>
          </a:xfrm>
          <a:prstGeom prst="roundRect">
            <a:avLst>
              <a:gd name="adj" fmla="val 3521"/>
            </a:avLst>
          </a:prstGeom>
          <a:solidFill>
            <a:srgbClr val="FFFFFF"/>
          </a:solidFill>
          <a:ln w="13970">
            <a:solidFill>
              <a:srgbClr val="DECFBE"/>
            </a:solidFill>
            <a:prstDash val="solid"/>
          </a:ln>
        </p:spPr>
        <p:txBody>
          <a:bodyPr/>
          <a:lstStyle/>
          <a:p>
            <a:endParaRPr lang="en-US"/>
          </a:p>
        </p:txBody>
      </p:sp>
      <p:sp>
        <p:nvSpPr>
          <p:cNvPr id="13" name="Text 11">
            <a:extLst>
              <a:ext uri="{FF2B5EF4-FFF2-40B4-BE49-F238E27FC236}">
                <a16:creationId xmlns:a16="http://schemas.microsoft.com/office/drawing/2014/main" id="{F23CF1C2-AF5E-0B8F-B52B-941D7FC19782}"/>
              </a:ext>
            </a:extLst>
          </p:cNvPr>
          <p:cNvSpPr/>
          <p:nvPr/>
        </p:nvSpPr>
        <p:spPr>
          <a:xfrm>
            <a:off x="4581144" y="1490221"/>
            <a:ext cx="2258568" cy="384048"/>
          </a:xfrm>
          <a:prstGeom prst="rect">
            <a:avLst/>
          </a:prstGeom>
          <a:noFill/>
          <a:ln/>
        </p:spPr>
        <p:txBody>
          <a:bodyPr wrap="square" lIns="0" tIns="0" rIns="0" bIns="0" rtlCol="0" anchor="ctr">
            <a:normAutofit fontScale="92500" lnSpcReduction="20000"/>
          </a:bodyPr>
          <a:lstStyle/>
          <a:p>
            <a:pPr marL="0" indent="0">
              <a:buNone/>
            </a:pPr>
            <a:r>
              <a:rPr lang="en-US" sz="3200" b="1" dirty="0">
                <a:solidFill>
                  <a:srgbClr val="53382C"/>
                </a:solidFill>
                <a:latin typeface="Georgia" pitchFamily="34" charset="0"/>
                <a:ea typeface="Georgia" pitchFamily="34" charset="-122"/>
                <a:cs typeface="Georgia" pitchFamily="34" charset="-120"/>
              </a:rPr>
              <a:t>2</a:t>
            </a:r>
            <a:r>
              <a:rPr lang="en-US" sz="2000" b="1" dirty="0">
                <a:solidFill>
                  <a:srgbClr val="53382C"/>
                </a:solidFill>
                <a:latin typeface="Georgia" pitchFamily="34" charset="0"/>
                <a:ea typeface="Georgia" pitchFamily="34" charset="-122"/>
                <a:cs typeface="Georgia" pitchFamily="34" charset="-120"/>
              </a:rPr>
              <a:t>  Urine ACR</a:t>
            </a:r>
            <a:endParaRPr lang="en-US" sz="2000" dirty="0">
              <a:solidFill>
                <a:srgbClr val="53382C"/>
              </a:solidFill>
            </a:endParaRPr>
          </a:p>
        </p:txBody>
      </p:sp>
      <p:sp>
        <p:nvSpPr>
          <p:cNvPr id="14" name="Text 12">
            <a:extLst>
              <a:ext uri="{FF2B5EF4-FFF2-40B4-BE49-F238E27FC236}">
                <a16:creationId xmlns:a16="http://schemas.microsoft.com/office/drawing/2014/main" id="{1116EE01-8290-D96C-6AAE-F42642A6D57D}"/>
              </a:ext>
            </a:extLst>
          </p:cNvPr>
          <p:cNvSpPr/>
          <p:nvPr/>
        </p:nvSpPr>
        <p:spPr>
          <a:xfrm>
            <a:off x="4581144" y="2039112"/>
            <a:ext cx="3054096" cy="475488"/>
          </a:xfrm>
          <a:prstGeom prst="rect">
            <a:avLst/>
          </a:prstGeom>
          <a:noFill/>
          <a:ln/>
        </p:spPr>
        <p:txBody>
          <a:bodyPr wrap="square" lIns="0" tIns="0" rIns="0" bIns="0" rtlCol="0" anchor="ctr">
            <a:normAutofit fontScale="92500" lnSpcReduction="10000"/>
          </a:bodyPr>
          <a:lstStyle/>
          <a:p>
            <a:pPr marL="0" indent="0">
              <a:buNone/>
            </a:pPr>
            <a:r>
              <a:rPr lang="en-US" sz="1700" dirty="0">
                <a:solidFill>
                  <a:srgbClr val="1F1714"/>
                </a:solidFill>
                <a:latin typeface="Aptos" pitchFamily="34" charset="0"/>
                <a:ea typeface="Aptos" pitchFamily="34" charset="-122"/>
                <a:cs typeface="Aptos" pitchFamily="34" charset="-120"/>
              </a:rPr>
              <a:t>Albuminuria changes prognosis and treatment.</a:t>
            </a:r>
            <a:endParaRPr lang="en-US" sz="1700" dirty="0"/>
          </a:p>
        </p:txBody>
      </p:sp>
      <p:sp>
        <p:nvSpPr>
          <p:cNvPr id="15" name="Shape 13">
            <a:extLst>
              <a:ext uri="{FF2B5EF4-FFF2-40B4-BE49-F238E27FC236}">
                <a16:creationId xmlns:a16="http://schemas.microsoft.com/office/drawing/2014/main" id="{C815FCD8-7430-FF82-5246-E10D21AA9C73}"/>
              </a:ext>
            </a:extLst>
          </p:cNvPr>
          <p:cNvSpPr/>
          <p:nvPr/>
        </p:nvSpPr>
        <p:spPr>
          <a:xfrm>
            <a:off x="8211312" y="1353312"/>
            <a:ext cx="3401568" cy="1298448"/>
          </a:xfrm>
          <a:prstGeom prst="roundRect">
            <a:avLst>
              <a:gd name="adj" fmla="val 3521"/>
            </a:avLst>
          </a:prstGeom>
          <a:solidFill>
            <a:srgbClr val="FFFFFF"/>
          </a:solidFill>
          <a:ln w="13970">
            <a:solidFill>
              <a:srgbClr val="DECFBE"/>
            </a:solidFill>
            <a:prstDash val="solid"/>
          </a:ln>
        </p:spPr>
        <p:txBody>
          <a:bodyPr/>
          <a:lstStyle/>
          <a:p>
            <a:endParaRPr lang="en-US"/>
          </a:p>
        </p:txBody>
      </p:sp>
      <p:sp>
        <p:nvSpPr>
          <p:cNvPr id="17" name="Text 15">
            <a:extLst>
              <a:ext uri="{FF2B5EF4-FFF2-40B4-BE49-F238E27FC236}">
                <a16:creationId xmlns:a16="http://schemas.microsoft.com/office/drawing/2014/main" id="{EDB8C632-0D22-345A-6540-8E4F40C486ED}"/>
              </a:ext>
            </a:extLst>
          </p:cNvPr>
          <p:cNvSpPr/>
          <p:nvPr/>
        </p:nvSpPr>
        <p:spPr>
          <a:xfrm>
            <a:off x="8426196" y="1472184"/>
            <a:ext cx="2258568" cy="384048"/>
          </a:xfrm>
          <a:prstGeom prst="rect">
            <a:avLst/>
          </a:prstGeom>
          <a:noFill/>
          <a:ln/>
        </p:spPr>
        <p:txBody>
          <a:bodyPr wrap="square" lIns="0" tIns="0" rIns="0" bIns="0" rtlCol="0" anchor="ctr">
            <a:normAutofit fontScale="77500" lnSpcReduction="20000"/>
          </a:bodyPr>
          <a:lstStyle/>
          <a:p>
            <a:pPr marL="0" indent="0">
              <a:buNone/>
            </a:pPr>
            <a:r>
              <a:rPr lang="en-US" sz="3500" b="1" dirty="0">
                <a:solidFill>
                  <a:srgbClr val="5F2209"/>
                </a:solidFill>
                <a:latin typeface="Georgia" pitchFamily="34" charset="0"/>
                <a:ea typeface="Georgia" pitchFamily="34" charset="-122"/>
                <a:cs typeface="Georgia" pitchFamily="34" charset="-120"/>
              </a:rPr>
              <a:t>3</a:t>
            </a:r>
            <a:r>
              <a:rPr lang="en-US" sz="2000" b="1" dirty="0">
                <a:solidFill>
                  <a:srgbClr val="5F2209"/>
                </a:solidFill>
                <a:latin typeface="Georgia" pitchFamily="34" charset="0"/>
                <a:ea typeface="Georgia" pitchFamily="34" charset="-122"/>
                <a:cs typeface="Georgia" pitchFamily="34" charset="-120"/>
              </a:rPr>
              <a:t>  </a:t>
            </a:r>
            <a:r>
              <a:rPr lang="en-US" sz="2400" b="1" dirty="0">
                <a:solidFill>
                  <a:srgbClr val="5F2209"/>
                </a:solidFill>
                <a:latin typeface="Georgia" pitchFamily="34" charset="0"/>
                <a:ea typeface="Georgia" pitchFamily="34" charset="-122"/>
                <a:cs typeface="Georgia" pitchFamily="34" charset="-120"/>
              </a:rPr>
              <a:t>Urine sediment</a:t>
            </a:r>
            <a:endParaRPr lang="en-US" sz="2400" dirty="0"/>
          </a:p>
        </p:txBody>
      </p:sp>
      <p:sp>
        <p:nvSpPr>
          <p:cNvPr id="18" name="Text 16">
            <a:extLst>
              <a:ext uri="{FF2B5EF4-FFF2-40B4-BE49-F238E27FC236}">
                <a16:creationId xmlns:a16="http://schemas.microsoft.com/office/drawing/2014/main" id="{2BD1089A-793D-A16C-D4CF-71D8EC19BCCC}"/>
              </a:ext>
            </a:extLst>
          </p:cNvPr>
          <p:cNvSpPr/>
          <p:nvPr/>
        </p:nvSpPr>
        <p:spPr>
          <a:xfrm>
            <a:off x="8339328" y="2039112"/>
            <a:ext cx="3090672" cy="475488"/>
          </a:xfrm>
          <a:prstGeom prst="rect">
            <a:avLst/>
          </a:prstGeom>
          <a:noFill/>
          <a:ln/>
        </p:spPr>
        <p:txBody>
          <a:bodyPr wrap="square" lIns="0" tIns="0" rIns="0" bIns="0" rtlCol="0" anchor="ctr">
            <a:normAutofit fontScale="92500" lnSpcReduction="10000"/>
          </a:bodyPr>
          <a:lstStyle/>
          <a:p>
            <a:pPr marL="0" indent="0">
              <a:buNone/>
            </a:pPr>
            <a:r>
              <a:rPr lang="en-US" sz="1700" dirty="0">
                <a:solidFill>
                  <a:srgbClr val="1F1714"/>
                </a:solidFill>
                <a:latin typeface="Aptos" pitchFamily="34" charset="0"/>
                <a:ea typeface="Aptos" pitchFamily="34" charset="-122"/>
                <a:cs typeface="Aptos" pitchFamily="34" charset="-120"/>
              </a:rPr>
              <a:t>Casts or dysmorphic RBCs change the pathway.</a:t>
            </a:r>
            <a:endParaRPr lang="en-US" sz="1700" dirty="0"/>
          </a:p>
        </p:txBody>
      </p:sp>
      <p:sp>
        <p:nvSpPr>
          <p:cNvPr id="19" name="Shape 17">
            <a:extLst>
              <a:ext uri="{FF2B5EF4-FFF2-40B4-BE49-F238E27FC236}">
                <a16:creationId xmlns:a16="http://schemas.microsoft.com/office/drawing/2014/main" id="{17C846CF-BDCF-BB9D-4D11-F10CBC7A3143}"/>
              </a:ext>
            </a:extLst>
          </p:cNvPr>
          <p:cNvSpPr/>
          <p:nvPr/>
        </p:nvSpPr>
        <p:spPr>
          <a:xfrm>
            <a:off x="2354731" y="3383280"/>
            <a:ext cx="3401568" cy="1298448"/>
          </a:xfrm>
          <a:prstGeom prst="roundRect">
            <a:avLst>
              <a:gd name="adj" fmla="val 3521"/>
            </a:avLst>
          </a:prstGeom>
          <a:solidFill>
            <a:srgbClr val="FFFFFF"/>
          </a:solidFill>
          <a:ln w="13970">
            <a:solidFill>
              <a:srgbClr val="DECFBE"/>
            </a:solidFill>
            <a:prstDash val="solid"/>
          </a:ln>
        </p:spPr>
        <p:txBody>
          <a:bodyPr/>
          <a:lstStyle/>
          <a:p>
            <a:endParaRPr lang="en-US"/>
          </a:p>
        </p:txBody>
      </p:sp>
      <p:sp>
        <p:nvSpPr>
          <p:cNvPr id="21" name="Text 19">
            <a:extLst>
              <a:ext uri="{FF2B5EF4-FFF2-40B4-BE49-F238E27FC236}">
                <a16:creationId xmlns:a16="http://schemas.microsoft.com/office/drawing/2014/main" id="{265278C8-A361-D28C-BE62-38016C42B970}"/>
              </a:ext>
            </a:extLst>
          </p:cNvPr>
          <p:cNvSpPr/>
          <p:nvPr/>
        </p:nvSpPr>
        <p:spPr>
          <a:xfrm>
            <a:off x="2860615" y="3545058"/>
            <a:ext cx="2258568" cy="384048"/>
          </a:xfrm>
          <a:prstGeom prst="rect">
            <a:avLst/>
          </a:prstGeom>
          <a:noFill/>
          <a:ln/>
        </p:spPr>
        <p:txBody>
          <a:bodyPr wrap="square" lIns="0" tIns="0" rIns="0" bIns="0" rtlCol="0" anchor="ctr">
            <a:normAutofit fontScale="92500" lnSpcReduction="20000"/>
          </a:bodyPr>
          <a:lstStyle/>
          <a:p>
            <a:pPr marL="0" indent="0">
              <a:buNone/>
            </a:pPr>
            <a:r>
              <a:rPr lang="en-US" sz="3200" b="1" dirty="0">
                <a:solidFill>
                  <a:srgbClr val="53382C"/>
                </a:solidFill>
                <a:latin typeface="Georgia" pitchFamily="34" charset="0"/>
                <a:ea typeface="Georgia" pitchFamily="34" charset="-122"/>
                <a:cs typeface="Georgia" pitchFamily="34" charset="-120"/>
              </a:rPr>
              <a:t>4</a:t>
            </a:r>
            <a:r>
              <a:rPr lang="en-US" sz="2000" b="1" dirty="0">
                <a:solidFill>
                  <a:srgbClr val="53382C"/>
                </a:solidFill>
                <a:latin typeface="Georgia" pitchFamily="34" charset="0"/>
                <a:ea typeface="Georgia" pitchFamily="34" charset="-122"/>
                <a:cs typeface="Georgia" pitchFamily="34" charset="-120"/>
              </a:rPr>
              <a:t>  Ultrasound</a:t>
            </a:r>
            <a:endParaRPr lang="en-US" sz="2000" dirty="0">
              <a:solidFill>
                <a:srgbClr val="53382C"/>
              </a:solidFill>
            </a:endParaRPr>
          </a:p>
        </p:txBody>
      </p:sp>
      <p:sp>
        <p:nvSpPr>
          <p:cNvPr id="22" name="Text 20">
            <a:extLst>
              <a:ext uri="{FF2B5EF4-FFF2-40B4-BE49-F238E27FC236}">
                <a16:creationId xmlns:a16="http://schemas.microsoft.com/office/drawing/2014/main" id="{2F2810FC-71E4-1A33-242E-98684220D337}"/>
              </a:ext>
            </a:extLst>
          </p:cNvPr>
          <p:cNvSpPr/>
          <p:nvPr/>
        </p:nvSpPr>
        <p:spPr>
          <a:xfrm>
            <a:off x="2706624" y="4069080"/>
            <a:ext cx="3054096" cy="475488"/>
          </a:xfrm>
          <a:prstGeom prst="rect">
            <a:avLst/>
          </a:prstGeom>
          <a:noFill/>
          <a:ln/>
        </p:spPr>
        <p:txBody>
          <a:bodyPr wrap="square" lIns="0" tIns="0" rIns="0" bIns="0" rtlCol="0" anchor="ctr">
            <a:normAutofit lnSpcReduction="10000"/>
          </a:bodyPr>
          <a:lstStyle/>
          <a:p>
            <a:pPr marL="0" indent="0">
              <a:buNone/>
            </a:pPr>
            <a:r>
              <a:rPr lang="en-US" sz="1700" dirty="0">
                <a:solidFill>
                  <a:srgbClr val="1F1714"/>
                </a:solidFill>
                <a:latin typeface="Aptos" pitchFamily="34" charset="0"/>
                <a:ea typeface="Aptos" pitchFamily="34" charset="-122"/>
                <a:cs typeface="Aptos" pitchFamily="34" charset="-120"/>
              </a:rPr>
              <a:t>Obstruction, cysts, size, chronicity.</a:t>
            </a:r>
            <a:endParaRPr lang="en-US" sz="1700" dirty="0"/>
          </a:p>
        </p:txBody>
      </p:sp>
      <p:sp>
        <p:nvSpPr>
          <p:cNvPr id="23" name="Shape 21">
            <a:extLst>
              <a:ext uri="{FF2B5EF4-FFF2-40B4-BE49-F238E27FC236}">
                <a16:creationId xmlns:a16="http://schemas.microsoft.com/office/drawing/2014/main" id="{3EA8B330-F6BC-39E2-FD47-73CB7E3DF587}"/>
              </a:ext>
            </a:extLst>
          </p:cNvPr>
          <p:cNvSpPr/>
          <p:nvPr/>
        </p:nvSpPr>
        <p:spPr>
          <a:xfrm>
            <a:off x="6336792" y="3383280"/>
            <a:ext cx="3401568" cy="1298448"/>
          </a:xfrm>
          <a:prstGeom prst="roundRect">
            <a:avLst>
              <a:gd name="adj" fmla="val 3521"/>
            </a:avLst>
          </a:prstGeom>
          <a:solidFill>
            <a:srgbClr val="FFFFFF"/>
          </a:solidFill>
          <a:ln w="13970">
            <a:solidFill>
              <a:srgbClr val="DECFBE"/>
            </a:solidFill>
            <a:prstDash val="solid"/>
          </a:ln>
        </p:spPr>
        <p:txBody>
          <a:bodyPr/>
          <a:lstStyle/>
          <a:p>
            <a:endParaRPr lang="en-US"/>
          </a:p>
        </p:txBody>
      </p:sp>
      <p:sp>
        <p:nvSpPr>
          <p:cNvPr id="25" name="Text 23">
            <a:extLst>
              <a:ext uri="{FF2B5EF4-FFF2-40B4-BE49-F238E27FC236}">
                <a16:creationId xmlns:a16="http://schemas.microsoft.com/office/drawing/2014/main" id="{B6DEA5C3-654E-380B-1826-B0567531040C}"/>
              </a:ext>
            </a:extLst>
          </p:cNvPr>
          <p:cNvSpPr/>
          <p:nvPr/>
        </p:nvSpPr>
        <p:spPr>
          <a:xfrm>
            <a:off x="6550119" y="3545058"/>
            <a:ext cx="2443156" cy="384048"/>
          </a:xfrm>
          <a:prstGeom prst="rect">
            <a:avLst/>
          </a:prstGeom>
          <a:noFill/>
          <a:ln/>
        </p:spPr>
        <p:txBody>
          <a:bodyPr wrap="square" lIns="0" tIns="0" rIns="0" bIns="0" rtlCol="0" anchor="ctr">
            <a:normAutofit fontScale="55000" lnSpcReduction="20000"/>
          </a:bodyPr>
          <a:lstStyle/>
          <a:p>
            <a:pPr marL="0" indent="0">
              <a:buNone/>
            </a:pPr>
            <a:r>
              <a:rPr lang="en-US" sz="4100" b="1" dirty="0">
                <a:solidFill>
                  <a:srgbClr val="5F2209"/>
                </a:solidFill>
                <a:latin typeface="Georgia" pitchFamily="34" charset="0"/>
                <a:ea typeface="Georgia" pitchFamily="34" charset="-122"/>
                <a:cs typeface="Georgia" pitchFamily="34" charset="-120"/>
              </a:rPr>
              <a:t>5</a:t>
            </a:r>
            <a:r>
              <a:rPr lang="en-US" sz="2000" b="1" dirty="0">
                <a:solidFill>
                  <a:srgbClr val="5F2209"/>
                </a:solidFill>
                <a:latin typeface="Georgia" pitchFamily="34" charset="0"/>
                <a:ea typeface="Georgia" pitchFamily="34" charset="-122"/>
                <a:cs typeface="Georgia" pitchFamily="34" charset="-120"/>
              </a:rPr>
              <a:t>  </a:t>
            </a:r>
            <a:r>
              <a:rPr lang="en-US" sz="2900" b="1" dirty="0">
                <a:solidFill>
                  <a:srgbClr val="5F2209"/>
                </a:solidFill>
                <a:latin typeface="Georgia" pitchFamily="34" charset="0"/>
                <a:ea typeface="Georgia" pitchFamily="34" charset="-122"/>
                <a:cs typeface="Georgia" pitchFamily="34" charset="-120"/>
              </a:rPr>
              <a:t>Medication review</a:t>
            </a:r>
            <a:endParaRPr lang="en-US" sz="2900" dirty="0"/>
          </a:p>
        </p:txBody>
      </p:sp>
      <p:sp>
        <p:nvSpPr>
          <p:cNvPr id="26" name="Text 24">
            <a:extLst>
              <a:ext uri="{FF2B5EF4-FFF2-40B4-BE49-F238E27FC236}">
                <a16:creationId xmlns:a16="http://schemas.microsoft.com/office/drawing/2014/main" id="{FB1A7DC8-FF0A-DFAF-BB03-24A4012EFEDF}"/>
              </a:ext>
            </a:extLst>
          </p:cNvPr>
          <p:cNvSpPr/>
          <p:nvPr/>
        </p:nvSpPr>
        <p:spPr>
          <a:xfrm>
            <a:off x="6501384" y="4069080"/>
            <a:ext cx="3054096" cy="475488"/>
          </a:xfrm>
          <a:prstGeom prst="rect">
            <a:avLst/>
          </a:prstGeom>
          <a:noFill/>
          <a:ln/>
        </p:spPr>
        <p:txBody>
          <a:bodyPr wrap="square" lIns="0" tIns="0" rIns="0" bIns="0" rtlCol="0" anchor="ctr">
            <a:normAutofit fontScale="92500" lnSpcReduction="10000"/>
          </a:bodyPr>
          <a:lstStyle/>
          <a:p>
            <a:pPr marL="0" indent="0">
              <a:buNone/>
            </a:pPr>
            <a:r>
              <a:rPr lang="en-US" sz="1700" dirty="0">
                <a:solidFill>
                  <a:srgbClr val="1F1714"/>
                </a:solidFill>
                <a:latin typeface="Aptos" pitchFamily="34" charset="0"/>
                <a:ea typeface="Aptos" pitchFamily="34" charset="-122"/>
                <a:cs typeface="Aptos" pitchFamily="34" charset="-120"/>
              </a:rPr>
              <a:t>NSAIDs, contrast, lithium, PPIs, supplements.</a:t>
            </a:r>
            <a:endParaRPr lang="en-US" sz="1700" dirty="0"/>
          </a:p>
        </p:txBody>
      </p:sp>
      <p:sp>
        <p:nvSpPr>
          <p:cNvPr id="27" name="Text 3">
            <a:extLst>
              <a:ext uri="{FF2B5EF4-FFF2-40B4-BE49-F238E27FC236}">
                <a16:creationId xmlns:a16="http://schemas.microsoft.com/office/drawing/2014/main" id="{8B70AAC0-D1C4-CA57-06A0-A8DCAAEF0627}"/>
              </a:ext>
            </a:extLst>
          </p:cNvPr>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Tree>
    <p:extLst>
      <p:ext uri="{BB962C8B-B14F-4D97-AF65-F5344CB8AC3E}">
        <p14:creationId xmlns:p14="http://schemas.microsoft.com/office/powerpoint/2010/main" val="429394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a:extLst>
            <a:ext uri="{FF2B5EF4-FFF2-40B4-BE49-F238E27FC236}">
              <a16:creationId xmlns:a16="http://schemas.microsoft.com/office/drawing/2014/main" id="{43F98734-AE63-2920-EAA6-7D2B0D998A9C}"/>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F564EC8-10CD-17AD-A66F-4E9771DC2491}"/>
              </a:ext>
            </a:extLst>
          </p:cNvPr>
          <p:cNvSpPr/>
          <p:nvPr/>
        </p:nvSpPr>
        <p:spPr>
          <a:xfrm>
            <a:off x="0" y="0"/>
            <a:ext cx="12191695" cy="146304"/>
          </a:xfrm>
          <a:prstGeom prst="rect">
            <a:avLst/>
          </a:prstGeom>
          <a:solidFill>
            <a:srgbClr val="5F2209"/>
          </a:solidFill>
          <a:ln w="12700">
            <a:solidFill>
              <a:srgbClr val="5F2209"/>
            </a:solidFill>
            <a:prstDash val="solid"/>
          </a:ln>
        </p:spPr>
        <p:txBody>
          <a:bodyPr/>
          <a:lstStyle/>
          <a:p>
            <a:endParaRPr lang="en-US"/>
          </a:p>
        </p:txBody>
      </p:sp>
      <p:sp>
        <p:nvSpPr>
          <p:cNvPr id="3" name="Text 1">
            <a:extLst>
              <a:ext uri="{FF2B5EF4-FFF2-40B4-BE49-F238E27FC236}">
                <a16:creationId xmlns:a16="http://schemas.microsoft.com/office/drawing/2014/main" id="{53AD6768-8D6B-5110-985D-8A78068C2E57}"/>
              </a:ext>
            </a:extLst>
          </p:cNvPr>
          <p:cNvSpPr/>
          <p:nvPr/>
        </p:nvSpPr>
        <p:spPr>
          <a:xfrm>
            <a:off x="804672" y="938013"/>
            <a:ext cx="5943600" cy="201168"/>
          </a:xfrm>
          <a:prstGeom prst="rect">
            <a:avLst/>
          </a:prstGeom>
          <a:noFill/>
          <a:ln/>
        </p:spPr>
        <p:txBody>
          <a:bodyPr wrap="square" lIns="0" tIns="0" rIns="0" bIns="0" rtlCol="0" anchor="ctr"/>
          <a:lstStyle/>
          <a:p>
            <a:pPr marL="0" indent="0">
              <a:buNone/>
            </a:pPr>
            <a:r>
              <a:rPr lang="en-US" sz="4000" b="1" dirty="0">
                <a:solidFill>
                  <a:srgbClr val="FF0000"/>
                </a:solidFill>
                <a:latin typeface="Arial" pitchFamily="34" charset="0"/>
                <a:ea typeface="Aptos" pitchFamily="34" charset="-122"/>
                <a:cs typeface="Aptos" pitchFamily="34" charset="-120"/>
              </a:rPr>
              <a:t>RED FLAGS</a:t>
            </a:r>
            <a:endParaRPr lang="en-US" sz="4000" dirty="0">
              <a:solidFill>
                <a:srgbClr val="FF0000"/>
              </a:solidFill>
            </a:endParaRPr>
          </a:p>
        </p:txBody>
      </p:sp>
      <p:sp>
        <p:nvSpPr>
          <p:cNvPr id="4" name="Text 2">
            <a:extLst>
              <a:ext uri="{FF2B5EF4-FFF2-40B4-BE49-F238E27FC236}">
                <a16:creationId xmlns:a16="http://schemas.microsoft.com/office/drawing/2014/main" id="{C5E8B851-CBBD-2DD7-E7E8-7C78BEC932CB}"/>
              </a:ext>
            </a:extLst>
          </p:cNvPr>
          <p:cNvSpPr/>
          <p:nvPr/>
        </p:nvSpPr>
        <p:spPr>
          <a:xfrm>
            <a:off x="566928" y="685800"/>
            <a:ext cx="10424160" cy="566928"/>
          </a:xfrm>
          <a:prstGeom prst="rect">
            <a:avLst/>
          </a:prstGeom>
          <a:noFill/>
          <a:ln/>
        </p:spPr>
        <p:txBody>
          <a:bodyPr wrap="square" lIns="0" tIns="0" rIns="0" bIns="0" rtlCol="0" anchor="ctr">
            <a:normAutofit/>
          </a:bodyPr>
          <a:lstStyle/>
          <a:p>
            <a:pPr marL="0" indent="0">
              <a:buNone/>
            </a:pPr>
            <a:endParaRPr lang="en-US" sz="2600" dirty="0"/>
          </a:p>
        </p:txBody>
      </p:sp>
      <p:sp>
        <p:nvSpPr>
          <p:cNvPr id="6" name="Text 4">
            <a:extLst>
              <a:ext uri="{FF2B5EF4-FFF2-40B4-BE49-F238E27FC236}">
                <a16:creationId xmlns:a16="http://schemas.microsoft.com/office/drawing/2014/main" id="{CD6D52BB-F8AF-E203-F4A8-A664AB5A26FF}"/>
              </a:ext>
            </a:extLst>
          </p:cNvPr>
          <p:cNvSpPr/>
          <p:nvPr/>
        </p:nvSpPr>
        <p:spPr>
          <a:xfrm>
            <a:off x="11228832" y="6492240"/>
            <a:ext cx="502920" cy="164592"/>
          </a:xfrm>
          <a:prstGeom prst="rect">
            <a:avLst/>
          </a:prstGeom>
          <a:noFill/>
          <a:ln/>
        </p:spPr>
        <p:txBody>
          <a:bodyPr wrap="square" lIns="0" tIns="0" rIns="0" bIns="0" rtlCol="0" anchor="ctr"/>
          <a:lstStyle/>
          <a:p>
            <a:pPr marL="0" indent="0" algn="r">
              <a:buNone/>
            </a:pPr>
            <a:r>
              <a:rPr lang="en-US" sz="800" dirty="0">
                <a:solidFill>
                  <a:srgbClr val="5F646D"/>
                </a:solidFill>
                <a:latin typeface="Aptos" pitchFamily="34" charset="0"/>
                <a:ea typeface="Aptos" pitchFamily="34" charset="-122"/>
                <a:cs typeface="Aptos" pitchFamily="34" charset="-120"/>
              </a:rPr>
              <a:t>6</a:t>
            </a:r>
            <a:endParaRPr lang="en-US" sz="800" dirty="0"/>
          </a:p>
        </p:txBody>
      </p:sp>
      <p:grpSp>
        <p:nvGrpSpPr>
          <p:cNvPr id="21" name="Group 20">
            <a:extLst>
              <a:ext uri="{FF2B5EF4-FFF2-40B4-BE49-F238E27FC236}">
                <a16:creationId xmlns:a16="http://schemas.microsoft.com/office/drawing/2014/main" id="{01CC8964-A2EE-6EF1-8BD0-B7312D0683F0}"/>
              </a:ext>
            </a:extLst>
          </p:cNvPr>
          <p:cNvGrpSpPr/>
          <p:nvPr/>
        </p:nvGrpSpPr>
        <p:grpSpPr>
          <a:xfrm>
            <a:off x="804672" y="1453896"/>
            <a:ext cx="10579608" cy="3008376"/>
            <a:chOff x="804672" y="1453896"/>
            <a:chExt cx="10579608" cy="1175065"/>
          </a:xfrm>
        </p:grpSpPr>
        <p:sp>
          <p:nvSpPr>
            <p:cNvPr id="8" name="Text 6">
              <a:extLst>
                <a:ext uri="{FF2B5EF4-FFF2-40B4-BE49-F238E27FC236}">
                  <a16:creationId xmlns:a16="http://schemas.microsoft.com/office/drawing/2014/main" id="{F221E14B-E240-AF10-1F88-589888FDBD79}"/>
                </a:ext>
              </a:extLst>
            </p:cNvPr>
            <p:cNvSpPr/>
            <p:nvPr/>
          </p:nvSpPr>
          <p:spPr>
            <a:xfrm>
              <a:off x="804672" y="1453896"/>
              <a:ext cx="2450592" cy="292608"/>
            </a:xfrm>
            <a:prstGeom prst="rect">
              <a:avLst/>
            </a:prstGeom>
            <a:noFill/>
            <a:ln/>
          </p:spPr>
          <p:txBody>
            <a:bodyPr wrap="square" lIns="0" tIns="0" rIns="0" bIns="0" rtlCol="0" anchor="ctr">
              <a:noAutofit/>
            </a:bodyPr>
            <a:lstStyle/>
            <a:p>
              <a:pPr marL="0" indent="0">
                <a:buNone/>
              </a:pPr>
              <a:r>
                <a:rPr lang="en-US" b="1" dirty="0">
                  <a:solidFill>
                    <a:srgbClr val="5F2209"/>
                  </a:solidFill>
                  <a:latin typeface="Georgia" pitchFamily="34" charset="0"/>
                  <a:ea typeface="Georgia" pitchFamily="34" charset="-122"/>
                  <a:cs typeface="Georgia" pitchFamily="34" charset="-120"/>
                </a:rPr>
                <a:t>Urine sediment</a:t>
              </a:r>
              <a:endParaRPr lang="en-US" dirty="0"/>
            </a:p>
          </p:txBody>
        </p:sp>
        <p:sp>
          <p:nvSpPr>
            <p:cNvPr id="9" name="Text 7">
              <a:extLst>
                <a:ext uri="{FF2B5EF4-FFF2-40B4-BE49-F238E27FC236}">
                  <a16:creationId xmlns:a16="http://schemas.microsoft.com/office/drawing/2014/main" id="{9F84A08D-125C-5803-EFD9-D58855C43439}"/>
                </a:ext>
              </a:extLst>
            </p:cNvPr>
            <p:cNvSpPr/>
            <p:nvPr/>
          </p:nvSpPr>
          <p:spPr>
            <a:xfrm>
              <a:off x="804672" y="1761252"/>
              <a:ext cx="2450592" cy="791017"/>
            </a:xfrm>
            <a:prstGeom prst="rect">
              <a:avLst/>
            </a:prstGeom>
            <a:noFill/>
            <a:ln/>
          </p:spPr>
          <p:txBody>
            <a:bodyPr wrap="square" lIns="0" tIns="0" rIns="0" bIns="0" rtlCol="0" anchor="ctr">
              <a:noAutofit/>
            </a:bodyPr>
            <a:lstStyle/>
            <a:p>
              <a:pPr marL="0" indent="0">
                <a:buNone/>
              </a:pPr>
              <a:r>
                <a:rPr lang="en-US" dirty="0">
                  <a:solidFill>
                    <a:srgbClr val="1F1714"/>
                  </a:solidFill>
                  <a:latin typeface="Aptos" pitchFamily="34" charset="0"/>
                  <a:ea typeface="Aptos" pitchFamily="34" charset="-122"/>
                  <a:cs typeface="Aptos" pitchFamily="34" charset="-120"/>
                </a:rPr>
                <a:t>RBC casts, dysmorphic RBCs, WBC casts, granular casts, or unexplained hematuria with proteinuria.</a:t>
              </a:r>
              <a:endParaRPr lang="en-US" dirty="0"/>
            </a:p>
          </p:txBody>
        </p:sp>
        <p:sp>
          <p:nvSpPr>
            <p:cNvPr id="11" name="Text 9">
              <a:extLst>
                <a:ext uri="{FF2B5EF4-FFF2-40B4-BE49-F238E27FC236}">
                  <a16:creationId xmlns:a16="http://schemas.microsoft.com/office/drawing/2014/main" id="{1FA32335-297E-B0CE-7220-E38E5E8B49AA}"/>
                </a:ext>
              </a:extLst>
            </p:cNvPr>
            <p:cNvSpPr/>
            <p:nvPr/>
          </p:nvSpPr>
          <p:spPr>
            <a:xfrm>
              <a:off x="3758184" y="1453896"/>
              <a:ext cx="2450592" cy="292608"/>
            </a:xfrm>
            <a:prstGeom prst="rect">
              <a:avLst/>
            </a:prstGeom>
            <a:noFill/>
            <a:ln/>
          </p:spPr>
          <p:txBody>
            <a:bodyPr wrap="square" lIns="0" tIns="0" rIns="0" bIns="0" rtlCol="0" anchor="ctr">
              <a:noAutofit/>
            </a:bodyPr>
            <a:lstStyle/>
            <a:p>
              <a:pPr marL="0" indent="0">
                <a:buNone/>
              </a:pPr>
              <a:r>
                <a:rPr lang="en-US" b="1" dirty="0">
                  <a:solidFill>
                    <a:srgbClr val="5F2209"/>
                  </a:solidFill>
                  <a:latin typeface="Georgia" pitchFamily="34" charset="0"/>
                  <a:ea typeface="Georgia" pitchFamily="34" charset="-122"/>
                  <a:cs typeface="Georgia" pitchFamily="34" charset="-120"/>
                </a:rPr>
                <a:t>Rapid trajectory</a:t>
              </a:r>
              <a:endParaRPr lang="en-US" dirty="0"/>
            </a:p>
          </p:txBody>
        </p:sp>
        <p:sp>
          <p:nvSpPr>
            <p:cNvPr id="12" name="Text 10">
              <a:extLst>
                <a:ext uri="{FF2B5EF4-FFF2-40B4-BE49-F238E27FC236}">
                  <a16:creationId xmlns:a16="http://schemas.microsoft.com/office/drawing/2014/main" id="{C88226CB-DE27-10F7-C0A3-4B1A39329DB8}"/>
                </a:ext>
              </a:extLst>
            </p:cNvPr>
            <p:cNvSpPr/>
            <p:nvPr/>
          </p:nvSpPr>
          <p:spPr>
            <a:xfrm>
              <a:off x="3758184" y="1735187"/>
              <a:ext cx="2450592" cy="886968"/>
            </a:xfrm>
            <a:prstGeom prst="rect">
              <a:avLst/>
            </a:prstGeom>
            <a:noFill/>
            <a:ln/>
          </p:spPr>
          <p:txBody>
            <a:bodyPr wrap="square" lIns="0" tIns="0" rIns="0" bIns="0" rtlCol="0" anchor="ctr">
              <a:noAutofit/>
            </a:bodyPr>
            <a:lstStyle/>
            <a:p>
              <a:pPr marL="0" indent="0">
                <a:buNone/>
              </a:pPr>
              <a:r>
                <a:rPr lang="en-US" dirty="0">
                  <a:solidFill>
                    <a:srgbClr val="1F1714"/>
                  </a:solidFill>
                  <a:latin typeface="Aptos" pitchFamily="34" charset="0"/>
                  <a:ea typeface="Aptos" pitchFamily="34" charset="-122"/>
                  <a:cs typeface="Aptos" pitchFamily="34" charset="-120"/>
                </a:rPr>
                <a:t>eGFR fall that is faster than expected, especially with new proteinuria, systemic symptoms, or medication exposure.</a:t>
              </a:r>
              <a:endParaRPr lang="en-US" dirty="0"/>
            </a:p>
          </p:txBody>
        </p:sp>
        <p:sp>
          <p:nvSpPr>
            <p:cNvPr id="14" name="Text 12">
              <a:extLst>
                <a:ext uri="{FF2B5EF4-FFF2-40B4-BE49-F238E27FC236}">
                  <a16:creationId xmlns:a16="http://schemas.microsoft.com/office/drawing/2014/main" id="{1C656CA0-B903-9D50-9BE8-03D166BFADF0}"/>
                </a:ext>
              </a:extLst>
            </p:cNvPr>
            <p:cNvSpPr/>
            <p:nvPr/>
          </p:nvSpPr>
          <p:spPr>
            <a:xfrm>
              <a:off x="6711696" y="1453896"/>
              <a:ext cx="2450592" cy="292608"/>
            </a:xfrm>
            <a:prstGeom prst="rect">
              <a:avLst/>
            </a:prstGeom>
            <a:noFill/>
            <a:ln/>
          </p:spPr>
          <p:txBody>
            <a:bodyPr wrap="square" lIns="0" tIns="0" rIns="0" bIns="0" rtlCol="0" anchor="ctr">
              <a:noAutofit/>
            </a:bodyPr>
            <a:lstStyle/>
            <a:p>
              <a:pPr marL="0" indent="0">
                <a:buNone/>
              </a:pPr>
              <a:r>
                <a:rPr lang="en-US" b="1" dirty="0">
                  <a:solidFill>
                    <a:srgbClr val="5F2209"/>
                  </a:solidFill>
                  <a:latin typeface="Georgia" pitchFamily="34" charset="0"/>
                  <a:ea typeface="Georgia" pitchFamily="34" charset="-122"/>
                  <a:cs typeface="Georgia" pitchFamily="34" charset="-120"/>
                </a:rPr>
                <a:t>Heavy albuminuria</a:t>
              </a:r>
              <a:endParaRPr lang="en-US" dirty="0"/>
            </a:p>
          </p:txBody>
        </p:sp>
        <p:sp>
          <p:nvSpPr>
            <p:cNvPr id="15" name="Text 13">
              <a:extLst>
                <a:ext uri="{FF2B5EF4-FFF2-40B4-BE49-F238E27FC236}">
                  <a16:creationId xmlns:a16="http://schemas.microsoft.com/office/drawing/2014/main" id="{B9D4D51C-8C49-64AC-AFD2-F61FD9593793}"/>
                </a:ext>
              </a:extLst>
            </p:cNvPr>
            <p:cNvSpPr/>
            <p:nvPr/>
          </p:nvSpPr>
          <p:spPr>
            <a:xfrm>
              <a:off x="6711696" y="1837944"/>
              <a:ext cx="2450592" cy="693907"/>
            </a:xfrm>
            <a:prstGeom prst="rect">
              <a:avLst/>
            </a:prstGeom>
            <a:noFill/>
            <a:ln/>
          </p:spPr>
          <p:txBody>
            <a:bodyPr wrap="square" lIns="0" tIns="0" rIns="0" bIns="0" rtlCol="0" anchor="ctr">
              <a:noAutofit/>
            </a:bodyPr>
            <a:lstStyle/>
            <a:p>
              <a:pPr marL="0" indent="0">
                <a:buNone/>
              </a:pPr>
              <a:r>
                <a:rPr lang="en-US" dirty="0">
                  <a:solidFill>
                    <a:srgbClr val="1F1714"/>
                  </a:solidFill>
                  <a:latin typeface="Aptos" pitchFamily="34" charset="0"/>
                  <a:ea typeface="Aptos" pitchFamily="34" charset="-122"/>
                  <a:cs typeface="Aptos" pitchFamily="34" charset="-120"/>
                </a:rPr>
                <a:t>ACR &gt;300 mg/g or nephrotic-range proteinuria – consider a form of glomerulonephritis</a:t>
              </a:r>
            </a:p>
          </p:txBody>
        </p:sp>
        <p:sp>
          <p:nvSpPr>
            <p:cNvPr id="17" name="Text 15">
              <a:extLst>
                <a:ext uri="{FF2B5EF4-FFF2-40B4-BE49-F238E27FC236}">
                  <a16:creationId xmlns:a16="http://schemas.microsoft.com/office/drawing/2014/main" id="{E9D8B2D9-1FCA-3CEE-EB7A-0FDA8A0D75C4}"/>
                </a:ext>
              </a:extLst>
            </p:cNvPr>
            <p:cNvSpPr/>
            <p:nvPr/>
          </p:nvSpPr>
          <p:spPr>
            <a:xfrm>
              <a:off x="9665208" y="1453896"/>
              <a:ext cx="1719072" cy="292608"/>
            </a:xfrm>
            <a:prstGeom prst="rect">
              <a:avLst/>
            </a:prstGeom>
            <a:noFill/>
            <a:ln/>
          </p:spPr>
          <p:txBody>
            <a:bodyPr wrap="square" lIns="0" tIns="0" rIns="0" bIns="0" rtlCol="0" anchor="ctr">
              <a:noAutofit/>
            </a:bodyPr>
            <a:lstStyle/>
            <a:p>
              <a:pPr marL="0" indent="0">
                <a:buNone/>
              </a:pPr>
              <a:r>
                <a:rPr lang="en-US" b="1" dirty="0">
                  <a:solidFill>
                    <a:srgbClr val="5F2209"/>
                  </a:solidFill>
                  <a:latin typeface="Georgia" pitchFamily="34" charset="0"/>
                  <a:ea typeface="Georgia" pitchFamily="34" charset="-122"/>
                  <a:cs typeface="Georgia" pitchFamily="34" charset="-120"/>
                </a:rPr>
                <a:t>Obstruction</a:t>
              </a:r>
              <a:endParaRPr lang="en-US" dirty="0"/>
            </a:p>
          </p:txBody>
        </p:sp>
        <p:sp>
          <p:nvSpPr>
            <p:cNvPr id="18" name="Text 16">
              <a:extLst>
                <a:ext uri="{FF2B5EF4-FFF2-40B4-BE49-F238E27FC236}">
                  <a16:creationId xmlns:a16="http://schemas.microsoft.com/office/drawing/2014/main" id="{605E044A-4572-581F-24D9-A2129E0D3C79}"/>
                </a:ext>
              </a:extLst>
            </p:cNvPr>
            <p:cNvSpPr/>
            <p:nvPr/>
          </p:nvSpPr>
          <p:spPr>
            <a:xfrm>
              <a:off x="9665208" y="1837944"/>
              <a:ext cx="1719072" cy="791017"/>
            </a:xfrm>
            <a:prstGeom prst="rect">
              <a:avLst/>
            </a:prstGeom>
            <a:noFill/>
            <a:ln/>
          </p:spPr>
          <p:txBody>
            <a:bodyPr wrap="square" lIns="0" tIns="0" rIns="0" bIns="0" rtlCol="0" anchor="ctr">
              <a:noAutofit/>
            </a:bodyPr>
            <a:lstStyle/>
            <a:p>
              <a:pPr marL="0" indent="0">
                <a:buNone/>
              </a:pPr>
              <a:r>
                <a:rPr lang="en-US" dirty="0">
                  <a:solidFill>
                    <a:srgbClr val="1F1714"/>
                  </a:solidFill>
                  <a:latin typeface="Aptos" pitchFamily="34" charset="0"/>
                  <a:ea typeface="Aptos" pitchFamily="34" charset="-122"/>
                  <a:cs typeface="Aptos" pitchFamily="34" charset="-120"/>
                </a:rPr>
                <a:t>Hydronephrosis is a reversible emergency until proven otherwise.</a:t>
              </a:r>
              <a:endParaRPr lang="en-US" dirty="0"/>
            </a:p>
          </p:txBody>
        </p:sp>
      </p:grpSp>
      <p:sp>
        <p:nvSpPr>
          <p:cNvPr id="19" name="Text 17">
            <a:extLst>
              <a:ext uri="{FF2B5EF4-FFF2-40B4-BE49-F238E27FC236}">
                <a16:creationId xmlns:a16="http://schemas.microsoft.com/office/drawing/2014/main" id="{62B66B37-A9DA-667A-46E9-0EB74CB6D247}"/>
              </a:ext>
            </a:extLst>
          </p:cNvPr>
          <p:cNvSpPr/>
          <p:nvPr/>
        </p:nvSpPr>
        <p:spPr>
          <a:xfrm>
            <a:off x="475488" y="5568696"/>
            <a:ext cx="10607040" cy="658368"/>
          </a:xfrm>
          <a:prstGeom prst="rect">
            <a:avLst/>
          </a:prstGeom>
          <a:noFill/>
          <a:ln/>
        </p:spPr>
        <p:txBody>
          <a:bodyPr wrap="square" lIns="635" tIns="635" rIns="635" bIns="635" rtlCol="0" anchor="t">
            <a:normAutofit/>
          </a:bodyPr>
          <a:lstStyle/>
          <a:p>
            <a:pPr marL="0" indent="0">
              <a:buNone/>
            </a:pPr>
            <a:r>
              <a:rPr lang="en-US" sz="1900" b="1" dirty="0">
                <a:solidFill>
                  <a:srgbClr val="5F2209"/>
                </a:solidFill>
                <a:latin typeface="Aptos" pitchFamily="34" charset="0"/>
                <a:ea typeface="Aptos" pitchFamily="34" charset="-122"/>
                <a:cs typeface="Aptos" pitchFamily="34" charset="-120"/>
              </a:rPr>
              <a:t>Stable diabetic CKD and hypertensive CKD are common, but active urine sediment, rapid decline in kidney function, or systemic features point to rapidly progressive glomerulonephritis</a:t>
            </a:r>
            <a:endParaRPr lang="en-US" sz="1900" dirty="0"/>
          </a:p>
        </p:txBody>
      </p:sp>
      <p:sp>
        <p:nvSpPr>
          <p:cNvPr id="7" name="Text 3">
            <a:extLst>
              <a:ext uri="{FF2B5EF4-FFF2-40B4-BE49-F238E27FC236}">
                <a16:creationId xmlns:a16="http://schemas.microsoft.com/office/drawing/2014/main" id="{B614DE0D-B93F-6D8D-BF38-E9AC07783FD7}"/>
              </a:ext>
            </a:extLst>
          </p:cNvPr>
          <p:cNvSpPr/>
          <p:nvPr/>
        </p:nvSpPr>
        <p:spPr>
          <a:xfrm>
            <a:off x="411480" y="6510528"/>
            <a:ext cx="3931920" cy="164592"/>
          </a:xfrm>
          <a:prstGeom prst="rect">
            <a:avLst/>
          </a:prstGeom>
          <a:noFill/>
          <a:ln/>
        </p:spPr>
        <p:txBody>
          <a:bodyPr wrap="square" lIns="0" tIns="0" rIns="0" bIns="0" rtlCol="0" anchor="ctr"/>
          <a:lstStyle/>
          <a:p>
            <a:pPr marL="0" indent="0">
              <a:buNone/>
            </a:pPr>
            <a:r>
              <a:rPr lang="en-US" dirty="0">
                <a:solidFill>
                  <a:srgbClr val="5F646D"/>
                </a:solidFill>
                <a:latin typeface="Aptos" pitchFamily="34" charset="0"/>
                <a:ea typeface="Aptos" pitchFamily="34" charset="-122"/>
                <a:cs typeface="Aptos" pitchFamily="34" charset="-120"/>
              </a:rPr>
              <a:t>Nephrology for the Non-Nephrologist</a:t>
            </a:r>
            <a:endParaRPr lang="en-US" dirty="0"/>
          </a:p>
        </p:txBody>
      </p:sp>
    </p:spTree>
    <p:extLst>
      <p:ext uri="{BB962C8B-B14F-4D97-AF65-F5344CB8AC3E}">
        <p14:creationId xmlns:p14="http://schemas.microsoft.com/office/powerpoint/2010/main" val="273433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a:extLst>
            <a:ext uri="{FF2B5EF4-FFF2-40B4-BE49-F238E27FC236}">
              <a16:creationId xmlns:a16="http://schemas.microsoft.com/office/drawing/2014/main" id="{AF0AF55C-FEF9-48D2-80C9-C39FE6DF57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C68A831-4797-BD50-16BF-7E008C5EAF55}"/>
              </a:ext>
            </a:extLst>
          </p:cNvPr>
          <p:cNvPicPr>
            <a:picLocks noChangeAspect="1"/>
          </p:cNvPicPr>
          <p:nvPr/>
        </p:nvPicPr>
        <p:blipFill>
          <a:blip r:embed="rId3"/>
          <a:stretch>
            <a:fillRect/>
          </a:stretch>
        </p:blipFill>
        <p:spPr>
          <a:xfrm>
            <a:off x="373586" y="0"/>
            <a:ext cx="11444828" cy="6560813"/>
          </a:xfrm>
          <a:prstGeom prst="rect">
            <a:avLst/>
          </a:prstGeom>
          <a:ln w="15875">
            <a:solidFill>
              <a:srgbClr val="5F2209"/>
            </a:solidFill>
          </a:ln>
        </p:spPr>
      </p:pic>
    </p:spTree>
    <p:extLst>
      <p:ext uri="{BB962C8B-B14F-4D97-AF65-F5344CB8AC3E}">
        <p14:creationId xmlns:p14="http://schemas.microsoft.com/office/powerpoint/2010/main" val="1710648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Georgia"/>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1992</TotalTime>
  <Words>2668</Words>
  <Application>Microsoft Macintosh PowerPoint</Application>
  <PresentationFormat>Widescreen</PresentationFormat>
  <Paragraphs>418</Paragraphs>
  <Slides>38</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Arial</vt:lpstr>
      <vt:lpstr>Georgia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Nephron Information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Nephrology for the Non-Nephrologist</dc:title>
  <dc:subject>Nephrology for the Non-Nephrologist</dc:subject>
  <dc:creator>Stephen Z. Fadem, MD</dc:creator>
  <cp:lastModifiedBy>Stephen Fadem</cp:lastModifiedBy>
  <cp:revision>16</cp:revision>
  <dcterms:created xsi:type="dcterms:W3CDTF">2026-05-18T12:17:38Z</dcterms:created>
  <dcterms:modified xsi:type="dcterms:W3CDTF">2026-05-20T17:53:20Z</dcterms:modified>
</cp:coreProperties>
</file>